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86" r:id="rId3"/>
    <p:sldId id="387" r:id="rId4"/>
    <p:sldId id="388" r:id="rId5"/>
    <p:sldId id="389" r:id="rId6"/>
    <p:sldId id="395" r:id="rId7"/>
    <p:sldId id="396" r:id="rId8"/>
    <p:sldId id="390" r:id="rId9"/>
    <p:sldId id="391" r:id="rId10"/>
    <p:sldId id="392" r:id="rId11"/>
    <p:sldId id="393" r:id="rId12"/>
    <p:sldId id="427" r:id="rId13"/>
    <p:sldId id="394" r:id="rId14"/>
    <p:sldId id="453" r:id="rId15"/>
    <p:sldId id="454" r:id="rId16"/>
    <p:sldId id="398" r:id="rId17"/>
    <p:sldId id="409" r:id="rId18"/>
    <p:sldId id="399" r:id="rId19"/>
    <p:sldId id="625" r:id="rId20"/>
    <p:sldId id="456" r:id="rId21"/>
    <p:sldId id="626" r:id="rId22"/>
    <p:sldId id="627" r:id="rId23"/>
    <p:sldId id="628" r:id="rId24"/>
    <p:sldId id="397" r:id="rId25"/>
    <p:sldId id="630" r:id="rId26"/>
    <p:sldId id="632" r:id="rId27"/>
    <p:sldId id="448" r:id="rId28"/>
    <p:sldId id="447" r:id="rId29"/>
    <p:sldId id="450" r:id="rId30"/>
    <p:sldId id="451" r:id="rId31"/>
    <p:sldId id="445" r:id="rId32"/>
    <p:sldId id="455" r:id="rId33"/>
    <p:sldId id="436" r:id="rId34"/>
    <p:sldId id="629" r:id="rId35"/>
    <p:sldId id="438" r:id="rId36"/>
    <p:sldId id="440" r:id="rId37"/>
    <p:sldId id="452" r:id="rId38"/>
  </p:sldIdLst>
  <p:sldSz cx="12192000" cy="6858000"/>
  <p:notesSz cx="6819900" cy="9918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ônia Regina de Brito Rustick" initials="SRdB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E84"/>
    <a:srgbClr val="1FA5B2"/>
    <a:srgbClr val="ED6C84"/>
    <a:srgbClr val="FF85FF"/>
    <a:srgbClr val="CCFFCC"/>
    <a:srgbClr val="66FFFF"/>
    <a:srgbClr val="18B6BA"/>
    <a:srgbClr val="A7DCE3"/>
    <a:srgbClr val="D7F1FD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1437" autoAdjust="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eatrizbattistellanadas\Downloads\Gra&#769;fico%20para%20Raque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aba\Downloads\gabriel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aba\Downloads\gabriel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eatrizbattistellanadas\Downloads\Gra&#769;fico%20para%20Raque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/>
              <a:t>Produção da Atenção Básica, conforme grupo de procedimento,  acumulado do ano 2022 - Curitiba.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618919032393536"/>
          <c:y val="0.17110428631269059"/>
          <c:w val="0.6821914586785216"/>
          <c:h val="0.8154734094129376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Planilha1!$C$2:$C$4</c:f>
              <c:strCache>
                <c:ptCount val="3"/>
                <c:pt idx="0">
                  <c:v>Produção da Atenção Básica, conforme grupo de procedimento – </c:v>
                </c:pt>
                <c:pt idx="1">
                  <c:v>por quadrimestre e acumulado do ano - Curitiba, 2022*.</c:v>
                </c:pt>
                <c:pt idx="2">
                  <c:v>Acumulado do ano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 w="114300" prst="artDeco"/>
            </a:sp3d>
          </c:spPr>
          <c:invertIfNegative val="0"/>
          <c:dLbls>
            <c:dLbl>
              <c:idx val="1"/>
              <c:layout>
                <c:manualLayout>
                  <c:x val="2.86052070986962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29-4154-AA49-4758EE68A79A}"/>
                </c:ext>
              </c:extLst>
            </c:dLbl>
            <c:dLbl>
              <c:idx val="2"/>
              <c:layout>
                <c:manualLayout>
                  <c:x val="2.5426850754396643E-2"/>
                  <c:y val="-7.9328906599894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29-4154-AA49-4758EE68A79A}"/>
                </c:ext>
              </c:extLst>
            </c:dLbl>
            <c:dLbl>
              <c:idx val="3"/>
              <c:layout>
                <c:manualLayout>
                  <c:x val="2.3837672582246852E-2"/>
                  <c:y val="-5.2885937733262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29-4154-AA49-4758EE68A79A}"/>
                </c:ext>
              </c:extLst>
            </c:dLbl>
            <c:dLbl>
              <c:idx val="4"/>
              <c:layout>
                <c:manualLayout>
                  <c:x val="2.567968873159427E-2"/>
                  <c:y val="-2.3287373600948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29-4154-AA49-4758EE68A7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Planilha1!$B$5:$B$9</c:f>
              <c:strCache>
                <c:ptCount val="5"/>
                <c:pt idx="1">
                  <c:v>Atendimento Odontológico</c:v>
                </c:pt>
                <c:pt idx="2">
                  <c:v>Atendimento Individual</c:v>
                </c:pt>
                <c:pt idx="3">
                  <c:v>Visita Domiciliar</c:v>
                </c:pt>
                <c:pt idx="4">
                  <c:v>Procedimento</c:v>
                </c:pt>
              </c:strCache>
            </c:strRef>
          </c:cat>
          <c:val>
            <c:numRef>
              <c:f>Planilha1!$C$5:$C$9</c:f>
              <c:numCache>
                <c:formatCode>#,##0</c:formatCode>
                <c:ptCount val="5"/>
                <c:pt idx="1">
                  <c:v>452320</c:v>
                </c:pt>
                <c:pt idx="2">
                  <c:v>3411551</c:v>
                </c:pt>
                <c:pt idx="3">
                  <c:v>420297</c:v>
                </c:pt>
                <c:pt idx="4">
                  <c:v>6052845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29-4154-AA49-4758EE68A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5584328"/>
        <c:axId val="425585640"/>
        <c:axId val="0"/>
      </c:bar3DChart>
      <c:catAx>
        <c:axId val="425584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5585640"/>
        <c:crosses val="autoZero"/>
        <c:auto val="1"/>
        <c:lblAlgn val="ctr"/>
        <c:lblOffset val="100"/>
        <c:noMultiLvlLbl val="0"/>
      </c:catAx>
      <c:valAx>
        <c:axId val="4255856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25584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i="0" baseline="0">
                <a:solidFill>
                  <a:sysClr val="windowText" lastClr="000000"/>
                </a:solidFill>
                <a:effectLst/>
              </a:rPr>
              <a:t>Cobertura Vacinal Brasil e Curitiba 2022</a:t>
            </a:r>
            <a:endParaRPr lang="pt-BR" sz="240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507817385866166E-2"/>
          <c:y val="0.12284905445723826"/>
          <c:w val="0.98624140087554724"/>
          <c:h val="0.744023059321952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Planilha1!$J$25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1FA5B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Planilha1!$I$26:$I$36</c:f>
              <c:strCache>
                <c:ptCount val="11"/>
                <c:pt idx="0">
                  <c:v>BCG</c:v>
                </c:pt>
                <c:pt idx="1">
                  <c:v>ROTAVIRUS</c:v>
                </c:pt>
                <c:pt idx="2">
                  <c:v>MENINGO C</c:v>
                </c:pt>
                <c:pt idx="3">
                  <c:v>PENTA</c:v>
                </c:pt>
                <c:pt idx="4">
                  <c:v>PNEUMO 10</c:v>
                </c:pt>
                <c:pt idx="5">
                  <c:v>POLIO VIP</c:v>
                </c:pt>
                <c:pt idx="6">
                  <c:v>FEBRE AMARELA</c:v>
                </c:pt>
                <c:pt idx="7">
                  <c:v>VTV</c:v>
                </c:pt>
                <c:pt idx="8">
                  <c:v>HEPATITE A</c:v>
                </c:pt>
                <c:pt idx="9">
                  <c:v>VARICELA D1</c:v>
                </c:pt>
                <c:pt idx="10">
                  <c:v>TRÍPLICE VIRAL D2</c:v>
                </c:pt>
              </c:strCache>
            </c:strRef>
          </c:cat>
          <c:val>
            <c:numRef>
              <c:f>Planilha1!$J$26:$J$36</c:f>
              <c:numCache>
                <c:formatCode>0%</c:formatCode>
                <c:ptCount val="11"/>
                <c:pt idx="0">
                  <c:v>0.78700000000000003</c:v>
                </c:pt>
                <c:pt idx="1">
                  <c:v>0.71599999999999997</c:v>
                </c:pt>
                <c:pt idx="2">
                  <c:v>0.73529999999999995</c:v>
                </c:pt>
                <c:pt idx="3">
                  <c:v>0.72150000000000003</c:v>
                </c:pt>
                <c:pt idx="4">
                  <c:v>0.76300000000000001</c:v>
                </c:pt>
                <c:pt idx="5">
                  <c:v>0.72050000000000003</c:v>
                </c:pt>
                <c:pt idx="6">
                  <c:v>0.56969999999999998</c:v>
                </c:pt>
                <c:pt idx="7">
                  <c:v>0.76600000000000001</c:v>
                </c:pt>
                <c:pt idx="8">
                  <c:v>0.69189999999999996</c:v>
                </c:pt>
                <c:pt idx="9">
                  <c:v>0.69</c:v>
                </c:pt>
                <c:pt idx="10">
                  <c:v>0.53800000000000003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B-5141-B43A-0B00D0BCF354}"/>
            </c:ext>
          </c:extLst>
        </c:ser>
        <c:ser>
          <c:idx val="1"/>
          <c:order val="1"/>
          <c:tx>
            <c:strRef>
              <c:f>Planilha1!$K$25</c:f>
              <c:strCache>
                <c:ptCount val="1"/>
                <c:pt idx="0">
                  <c:v>Curitiba</c:v>
                </c:pt>
              </c:strCache>
            </c:strRef>
          </c:tx>
          <c:spPr>
            <a:solidFill>
              <a:srgbClr val="ED6C84">
                <a:alpha val="81214"/>
              </a:srgb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Planilha1!$I$26:$I$36</c:f>
              <c:strCache>
                <c:ptCount val="11"/>
                <c:pt idx="0">
                  <c:v>BCG</c:v>
                </c:pt>
                <c:pt idx="1">
                  <c:v>ROTAVIRUS</c:v>
                </c:pt>
                <c:pt idx="2">
                  <c:v>MENINGO C</c:v>
                </c:pt>
                <c:pt idx="3">
                  <c:v>PENTA</c:v>
                </c:pt>
                <c:pt idx="4">
                  <c:v>PNEUMO 10</c:v>
                </c:pt>
                <c:pt idx="5">
                  <c:v>POLIO VIP</c:v>
                </c:pt>
                <c:pt idx="6">
                  <c:v>FEBRE AMARELA</c:v>
                </c:pt>
                <c:pt idx="7">
                  <c:v>VTV</c:v>
                </c:pt>
                <c:pt idx="8">
                  <c:v>HEPATITE A</c:v>
                </c:pt>
                <c:pt idx="9">
                  <c:v>VARICELA D1</c:v>
                </c:pt>
                <c:pt idx="10">
                  <c:v>TRÍPLICE VIRAL D2</c:v>
                </c:pt>
              </c:strCache>
            </c:strRef>
          </c:cat>
          <c:val>
            <c:numRef>
              <c:f>Planilha1!$K$26:$K$36</c:f>
              <c:numCache>
                <c:formatCode>0%</c:formatCode>
                <c:ptCount val="11"/>
                <c:pt idx="0">
                  <c:v>0.95445491251682368</c:v>
                </c:pt>
                <c:pt idx="1">
                  <c:v>0.95283983849259757</c:v>
                </c:pt>
                <c:pt idx="2">
                  <c:v>0.96247644683714673</c:v>
                </c:pt>
                <c:pt idx="3">
                  <c:v>0.9339434724091521</c:v>
                </c:pt>
                <c:pt idx="4">
                  <c:v>0.97615074024226112</c:v>
                </c:pt>
                <c:pt idx="5">
                  <c:v>0.93222072678331092</c:v>
                </c:pt>
                <c:pt idx="6">
                  <c:v>0.78395693135935396</c:v>
                </c:pt>
                <c:pt idx="7">
                  <c:v>0.91062906724511927</c:v>
                </c:pt>
                <c:pt idx="8">
                  <c:v>0.93568329718004339</c:v>
                </c:pt>
                <c:pt idx="9">
                  <c:v>0.92114967462039044</c:v>
                </c:pt>
                <c:pt idx="10">
                  <c:v>0.82196312364425161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4B-5141-B43A-0B00D0BCF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gapDepth val="0"/>
        <c:shape val="box"/>
        <c:axId val="323806896"/>
        <c:axId val="323807728"/>
        <c:axId val="0"/>
      </c:bar3DChart>
      <c:catAx>
        <c:axId val="32380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3807728"/>
        <c:crosses val="autoZero"/>
        <c:auto val="1"/>
        <c:lblAlgn val="ctr"/>
        <c:lblOffset val="100"/>
        <c:noMultiLvlLbl val="0"/>
      </c:catAx>
      <c:valAx>
        <c:axId val="3238077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2380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40000"/>
        <a:lumOff val="60000"/>
        <a:alpha val="61055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prst="relaxedInset"/>
      <a:bevelB prst="relaxedInset"/>
    </a:sp3d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/>
              <a:t>Morbidade Hospitalar por capítulo da CID 10, em residentes de Curitiba, segundo ano de processamento das </a:t>
            </a:r>
            <a:r>
              <a:rPr lang="pt-BR" sz="1800" b="1" dirty="0" err="1"/>
              <a:t>AIHs</a:t>
            </a:r>
            <a:r>
              <a:rPr lang="pt-BR" sz="1800" b="1" dirty="0"/>
              <a:t>, de 2019 a 2022</a:t>
            </a:r>
          </a:p>
        </c:rich>
      </c:tx>
      <c:layout>
        <c:manualLayout>
          <c:xMode val="edge"/>
          <c:yMode val="edge"/>
          <c:x val="0.12789711035532697"/>
          <c:y val="4.081909342498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1633356154883346E-2"/>
          <c:y val="0.19650998974390185"/>
          <c:w val="0.95836664384511661"/>
          <c:h val="0.632682718925765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Planilha2!$F$6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66FF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6FFC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148F-4502-ACD6-CD01FB0F61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Planilha2!$E$7:$E$10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Planilha2!$F$7:$F$10</c:f>
              <c:numCache>
                <c:formatCode>#,##0</c:formatCode>
                <c:ptCount val="4"/>
                <c:pt idx="0">
                  <c:v>5406</c:v>
                </c:pt>
                <c:pt idx="1">
                  <c:v>10034</c:v>
                </c:pt>
                <c:pt idx="2">
                  <c:v>16254</c:v>
                </c:pt>
                <c:pt idx="3">
                  <c:v>17188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8C-426C-9AE6-EF70B812AB08}"/>
            </c:ext>
          </c:extLst>
        </c:ser>
        <c:ser>
          <c:idx val="1"/>
          <c:order val="1"/>
          <c:tx>
            <c:strRef>
              <c:f>Planilha2!$G$6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FFC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148F-4502-ACD6-CD01FB0F61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Planilha2!$E$7:$E$10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Planilha2!$G$7:$G$10</c:f>
              <c:numCache>
                <c:formatCode>#,##0</c:formatCode>
                <c:ptCount val="4"/>
                <c:pt idx="0">
                  <c:v>9461</c:v>
                </c:pt>
                <c:pt idx="1">
                  <c:v>8809</c:v>
                </c:pt>
                <c:pt idx="2">
                  <c:v>11345</c:v>
                </c:pt>
                <c:pt idx="3">
                  <c:v>14715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8C-426C-9AE6-EF70B812AB08}"/>
            </c:ext>
          </c:extLst>
        </c:ser>
        <c:ser>
          <c:idx val="2"/>
          <c:order val="2"/>
          <c:tx>
            <c:strRef>
              <c:f>Planilha2!$H$6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A7DCE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-1.5296311418576191E-16"/>
                  <c:y val="-5.0693726637072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8C-426C-9AE6-EF70B812AB08}"/>
                </c:ext>
              </c:extLst>
            </c:dLbl>
            <c:dLbl>
              <c:idx val="3"/>
              <c:layout>
                <c:manualLayout>
                  <c:x val="-4.1717694880557231E-3"/>
                  <c:y val="-4.1037778706201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8C-426C-9AE6-EF70B812AB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Planilha2!$E$7:$E$10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Planilha2!$H$7:$H$10</c:f>
              <c:numCache>
                <c:formatCode>#,##0</c:formatCode>
                <c:ptCount val="4"/>
                <c:pt idx="0">
                  <c:v>18355</c:v>
                </c:pt>
                <c:pt idx="1">
                  <c:v>9927</c:v>
                </c:pt>
                <c:pt idx="2">
                  <c:v>11204</c:v>
                </c:pt>
                <c:pt idx="3">
                  <c:v>15031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8C-426C-9AE6-EF70B812AB08}"/>
            </c:ext>
          </c:extLst>
        </c:ser>
        <c:ser>
          <c:idx val="3"/>
          <c:order val="3"/>
          <c:tx>
            <c:strRef>
              <c:f>Planilha2!$I$6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1.4622950350477906E-2"/>
                  <c:y val="-2.3914421770936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8F-4502-ACD6-CD01FB0F611F}"/>
                </c:ext>
              </c:extLst>
            </c:dLbl>
            <c:dLbl>
              <c:idx val="2"/>
              <c:layout>
                <c:manualLayout>
                  <c:x val="1.1489460989661212E-2"/>
                  <c:y val="-2.3914421770936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8F-4502-ACD6-CD01FB0F61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Planilha2!$E$7:$E$10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Planilha2!$I$7:$I$10</c:f>
              <c:numCache>
                <c:formatCode>#,##0</c:formatCode>
                <c:ptCount val="4"/>
                <c:pt idx="0">
                  <c:v>5233</c:v>
                </c:pt>
                <c:pt idx="1">
                  <c:v>10575</c:v>
                </c:pt>
                <c:pt idx="2">
                  <c:v>13021</c:v>
                </c:pt>
                <c:pt idx="3">
                  <c:v>15019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8C-426C-9AE6-EF70B812A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7206816"/>
        <c:axId val="547206488"/>
      </c:barChart>
      <c:catAx>
        <c:axId val="54720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47206488"/>
        <c:crosses val="autoZero"/>
        <c:auto val="1"/>
        <c:lblAlgn val="ctr"/>
        <c:lblOffset val="100"/>
        <c:noMultiLvlLbl val="0"/>
      </c:catAx>
      <c:valAx>
        <c:axId val="547206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4720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59843934760427"/>
          <c:y val="0.93845370253864324"/>
          <c:w val="0.21907341222083737"/>
          <c:h val="5.6606584326445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i="0" u="none" strike="noStrike" baseline="0">
                <a:effectLst/>
              </a:rPr>
              <a:t>Série histórica da Mortalidade de residente, segundo capítulo CID-10 - Curitiba, 2019 a 2022</a:t>
            </a:r>
            <a:r>
              <a:rPr lang="pt-BR" sz="2400" b="0" i="0" u="none" strike="noStrike" baseline="0">
                <a:effectLst/>
              </a:rPr>
              <a:t> </a:t>
            </a:r>
            <a:endParaRPr lang="pt-BR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4467847769028871E-2"/>
          <c:y val="0.10332285151896797"/>
          <c:w val="0.95407381889763776"/>
          <c:h val="0.784442580897113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Planilha1!$F$3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-1.0416666666666667E-3"/>
                  <c:y val="-2.1923960875224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7C-432D-B76A-3BCA4BAF18B1}"/>
                </c:ext>
              </c:extLst>
            </c:dLbl>
            <c:dLbl>
              <c:idx val="3"/>
              <c:layout>
                <c:manualLayout>
                  <c:x val="-7.2916666666666668E-3"/>
                  <c:y val="-4.87199130560543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7C-432D-B76A-3BCA4BAF1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Planilha1!$E$4:$E$7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Planilha1!$F$4:$F$7</c:f>
              <c:numCache>
                <c:formatCode>#,##0</c:formatCode>
                <c:ptCount val="4"/>
                <c:pt idx="0" formatCode="General">
                  <c:v>400</c:v>
                </c:pt>
                <c:pt idx="1">
                  <c:v>2626</c:v>
                </c:pt>
                <c:pt idx="2">
                  <c:v>2850</c:v>
                </c:pt>
                <c:pt idx="3">
                  <c:v>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7C-432D-B76A-3BCA4BAF18B1}"/>
            </c:ext>
          </c:extLst>
        </c:ser>
        <c:ser>
          <c:idx val="1"/>
          <c:order val="1"/>
          <c:tx>
            <c:strRef>
              <c:f>Planilha1!$G$3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9.3749999999999233E-3"/>
                  <c:y val="-2.4359956528027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7C-432D-B76A-3BCA4BAF18B1}"/>
                </c:ext>
              </c:extLst>
            </c:dLbl>
            <c:dLbl>
              <c:idx val="3"/>
              <c:layout>
                <c:manualLayout>
                  <c:x val="1.0416666666666667E-3"/>
                  <c:y val="-2.679595218082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7C-432D-B76A-3BCA4BAF1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Planilha1!$E$4:$E$7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Planilha1!$G$4:$G$7</c:f>
              <c:numCache>
                <c:formatCode>#,##0</c:formatCode>
                <c:ptCount val="4"/>
                <c:pt idx="0">
                  <c:v>2715</c:v>
                </c:pt>
                <c:pt idx="1">
                  <c:v>2619</c:v>
                </c:pt>
                <c:pt idx="2">
                  <c:v>2662</c:v>
                </c:pt>
                <c:pt idx="3">
                  <c:v>1192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7C-432D-B76A-3BCA4BAF18B1}"/>
            </c:ext>
          </c:extLst>
        </c:ser>
        <c:ser>
          <c:idx val="2"/>
          <c:order val="2"/>
          <c:tx>
            <c:strRef>
              <c:f>Planilha1!$H$3</c:f>
              <c:strCache>
                <c:ptCount val="1"/>
                <c:pt idx="0">
                  <c:v>2021*</c:v>
                </c:pt>
              </c:strCache>
            </c:strRef>
          </c:tx>
          <c:spPr>
            <a:solidFill>
              <a:srgbClr val="00FF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4.1666666666666666E-3"/>
                  <c:y val="-8.93188087842654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7C-432D-B76A-3BCA4BAF18B1}"/>
                </c:ext>
              </c:extLst>
            </c:dLbl>
            <c:dLbl>
              <c:idx val="3"/>
              <c:layout>
                <c:manualLayout>
                  <c:x val="7.2916666666665141E-3"/>
                  <c:y val="-7.30798695840824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7C-432D-B76A-3BCA4BAF1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Planilha1!$E$4:$E$7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Planilha1!$H$4:$H$7</c:f>
              <c:numCache>
                <c:formatCode>#,##0</c:formatCode>
                <c:ptCount val="4"/>
                <c:pt idx="0">
                  <c:v>6376</c:v>
                </c:pt>
                <c:pt idx="1">
                  <c:v>2587</c:v>
                </c:pt>
                <c:pt idx="2">
                  <c:v>3004</c:v>
                </c:pt>
                <c:pt idx="3">
                  <c:v>1205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7C-432D-B76A-3BCA4BAF18B1}"/>
            </c:ext>
          </c:extLst>
        </c:ser>
        <c:ser>
          <c:idx val="3"/>
          <c:order val="3"/>
          <c:tx>
            <c:strRef>
              <c:f>Planilha1!$I$3</c:f>
              <c:strCache>
                <c:ptCount val="1"/>
                <c:pt idx="0">
                  <c:v>2022*</c:v>
                </c:pt>
              </c:strCache>
            </c:strRef>
          </c:tx>
          <c:spPr>
            <a:solidFill>
              <a:srgbClr val="66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8.3180705744077266E-3"/>
                  <c:y val="-2.435995652802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2E-4C61-87E1-D27536D2DC47}"/>
                </c:ext>
              </c:extLst>
            </c:dLbl>
            <c:dLbl>
              <c:idx val="3"/>
              <c:layout>
                <c:manualLayout>
                  <c:x val="3.0153005832228283E-2"/>
                  <c:y val="-7.3079869584081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2E-4C61-87E1-D27536D2DC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Planilha1!$E$4:$E$7</c:f>
              <c:strCache>
                <c:ptCount val="4"/>
                <c:pt idx="0">
                  <c:v>Algumas doenças infecciosas e parasitárias</c:v>
                </c:pt>
                <c:pt idx="1">
                  <c:v>Neoplasias (tumores)</c:v>
                </c:pt>
                <c:pt idx="2">
                  <c:v>Doenças do aparelho circulatório</c:v>
                </c:pt>
                <c:pt idx="3">
                  <c:v>Causas externas</c:v>
                </c:pt>
              </c:strCache>
            </c:strRef>
          </c:cat>
          <c:val>
            <c:numRef>
              <c:f>Planilha1!$I$4:$I$7</c:f>
              <c:numCache>
                <c:formatCode>#,##0</c:formatCode>
                <c:ptCount val="4"/>
                <c:pt idx="0">
                  <c:v>1163</c:v>
                </c:pt>
                <c:pt idx="1">
                  <c:v>2628</c:v>
                </c:pt>
                <c:pt idx="2">
                  <c:v>3185</c:v>
                </c:pt>
                <c:pt idx="3">
                  <c:v>1273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7C-432D-B76A-3BCA4BAF1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148904"/>
        <c:axId val="507147592"/>
      </c:barChart>
      <c:catAx>
        <c:axId val="50714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7147592"/>
        <c:crosses val="autoZero"/>
        <c:auto val="1"/>
        <c:lblAlgn val="ctr"/>
        <c:lblOffset val="100"/>
        <c:noMultiLvlLbl val="0"/>
      </c:catAx>
      <c:valAx>
        <c:axId val="507147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7148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366699475065616"/>
          <c:y val="0.1647577028292459"/>
          <c:w val="0.30495767716535438"/>
          <c:h val="4.1107714357067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341162699594886"/>
          <c:y val="2.32917614916310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0836925853304684"/>
          <c:y val="0.16728828688291938"/>
          <c:w val="0.87493033527768949"/>
          <c:h val="0.71887598239938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'SQL Results'!$K$6</c:f>
              <c:strCache>
                <c:ptCount val="1"/>
                <c:pt idx="0">
                  <c:v>Número de avaliações de satisfação - Aplicativo Saúde Já Curitiba - 2018-2022</c:v>
                </c:pt>
              </c:strCache>
            </c:strRef>
          </c:tx>
          <c:spPr>
            <a:gradFill flip="none" rotWithShape="1">
              <a:gsLst>
                <a:gs pos="0">
                  <a:srgbClr val="ED6E84">
                    <a:tint val="66000"/>
                    <a:satMod val="160000"/>
                  </a:srgbClr>
                </a:gs>
                <a:gs pos="50000">
                  <a:srgbClr val="ED6E84">
                    <a:tint val="44500"/>
                    <a:satMod val="160000"/>
                  </a:srgbClr>
                </a:gs>
                <a:gs pos="100000">
                  <a:srgbClr val="ED6E84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'SQL Results'!$J$7:$J$11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'SQL Results'!$K$7:$K$11</c:f>
              <c:numCache>
                <c:formatCode>_-* #,##0_-;\-* #,##0_-;_-* "-"??_-;_-@_-</c:formatCode>
                <c:ptCount val="5"/>
                <c:pt idx="0">
                  <c:v>179969</c:v>
                </c:pt>
                <c:pt idx="1">
                  <c:v>638510</c:v>
                </c:pt>
                <c:pt idx="2">
                  <c:v>476165</c:v>
                </c:pt>
                <c:pt idx="3">
                  <c:v>2342587</c:v>
                </c:pt>
                <c:pt idx="4">
                  <c:v>1212954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7-4BD3-B258-64B07C9AE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80181263"/>
        <c:axId val="1180185007"/>
      </c:barChart>
      <c:catAx>
        <c:axId val="118018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0185007"/>
        <c:crosses val="autoZero"/>
        <c:auto val="1"/>
        <c:lblAlgn val="ctr"/>
        <c:lblOffset val="100"/>
        <c:noMultiLvlLbl val="0"/>
      </c:catAx>
      <c:valAx>
        <c:axId val="1180185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3810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0181263"/>
        <c:crosses val="autoZero"/>
        <c:crossBetween val="between"/>
      </c:valAx>
      <c:spPr>
        <a:noFill/>
        <a:ln w="28575">
          <a:noFill/>
        </a:ln>
        <a:effectLst/>
      </c:spPr>
    </c:plotArea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>
                <a:solidFill>
                  <a:schemeClr val="bg1"/>
                </a:solidFill>
              </a:rPr>
              <a:t>Média</a:t>
            </a:r>
            <a:r>
              <a:rPr lang="en-US" sz="1800" dirty="0">
                <a:solidFill>
                  <a:schemeClr val="bg1"/>
                </a:solidFill>
              </a:rPr>
              <a:t> das </a:t>
            </a:r>
            <a:r>
              <a:rPr lang="en-US" sz="1800" dirty="0" err="1">
                <a:solidFill>
                  <a:schemeClr val="bg1"/>
                </a:solidFill>
              </a:rPr>
              <a:t>avaliações</a:t>
            </a:r>
            <a:r>
              <a:rPr lang="en-US" sz="1800" dirty="0">
                <a:solidFill>
                  <a:schemeClr val="bg1"/>
                </a:solidFill>
              </a:rPr>
              <a:t> dos </a:t>
            </a:r>
            <a:r>
              <a:rPr lang="en-US" sz="1800" dirty="0" err="1">
                <a:solidFill>
                  <a:schemeClr val="bg1"/>
                </a:solidFill>
              </a:rPr>
              <a:t>usuários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Escala</a:t>
            </a:r>
            <a:r>
              <a:rPr lang="en-US" sz="1800" dirty="0">
                <a:solidFill>
                  <a:schemeClr val="bg1"/>
                </a:solidFill>
              </a:rPr>
              <a:t> Likert 2018-2022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'SQL Results'!$P$6</c:f>
              <c:strCache>
                <c:ptCount val="1"/>
                <c:pt idx="0">
                  <c:v>Média Escala Likert</c:v>
                </c:pt>
              </c:strCache>
            </c:strRef>
          </c:tx>
          <c:spPr>
            <a:gradFill flip="none" rotWithShape="1">
              <a:gsLst>
                <a:gs pos="0">
                  <a:srgbClr val="ED6E84">
                    <a:tint val="66000"/>
                    <a:satMod val="160000"/>
                  </a:srgbClr>
                </a:gs>
                <a:gs pos="50000">
                  <a:srgbClr val="ED6E84">
                    <a:tint val="44500"/>
                    <a:satMod val="160000"/>
                  </a:srgbClr>
                </a:gs>
                <a:gs pos="100000">
                  <a:srgbClr val="ED6E84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'SQL Results'!$O$7:$O$11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'SQL Results'!$P$7:$P$11</c:f>
              <c:numCache>
                <c:formatCode>General</c:formatCode>
                <c:ptCount val="5"/>
                <c:pt idx="0">
                  <c:v>4.2</c:v>
                </c:pt>
                <c:pt idx="1">
                  <c:v>4.0999999999999996</c:v>
                </c:pt>
                <c:pt idx="2">
                  <c:v>4.0999999999999996</c:v>
                </c:pt>
                <c:pt idx="3">
                  <c:v>4.4000000000000004</c:v>
                </c:pt>
                <c:pt idx="4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2C-4490-A606-D0DE48AC3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183759"/>
        <c:axId val="1180178351"/>
      </c:barChart>
      <c:catAx>
        <c:axId val="1180183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0178351"/>
        <c:crosses val="autoZero"/>
        <c:auto val="1"/>
        <c:lblAlgn val="ctr"/>
        <c:lblOffset val="100"/>
        <c:noMultiLvlLbl val="0"/>
      </c:catAx>
      <c:valAx>
        <c:axId val="1180178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018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/>
              <a:t> </a:t>
            </a:r>
            <a:r>
              <a:rPr lang="pt-BR" sz="1600" b="1" i="0" baseline="0" dirty="0">
                <a:effectLst/>
              </a:rPr>
              <a:t>Produção de </a:t>
            </a:r>
            <a:r>
              <a:rPr lang="pt-BR" sz="1600" b="1" i="0" u="sng" baseline="0" dirty="0">
                <a:effectLst/>
              </a:rPr>
              <a:t>Urgência e Emergência</a:t>
            </a:r>
            <a:r>
              <a:rPr lang="pt-BR" sz="1600" b="1" i="0" baseline="0" dirty="0">
                <a:effectLst/>
              </a:rPr>
              <a:t>, conforme grupo de </a:t>
            </a:r>
            <a:r>
              <a:rPr lang="pt-BR" sz="1600" b="1" i="0" u="sng" baseline="0" dirty="0">
                <a:effectLst/>
              </a:rPr>
              <a:t>procedimento ambulatorial</a:t>
            </a:r>
            <a:endParaRPr lang="pt-BR" sz="1600" dirty="0">
              <a:effectLst/>
            </a:endParaRPr>
          </a:p>
          <a:p>
            <a:pPr algn="ctr">
              <a:defRPr sz="1600"/>
            </a:pPr>
            <a:r>
              <a:rPr lang="pt-BR" sz="1600" b="1" i="0" baseline="0" dirty="0">
                <a:effectLst/>
              </a:rPr>
              <a:t> janeiro a novembro - Curitiba, 2022*.</a:t>
            </a:r>
            <a:endParaRPr lang="pt-BR" sz="1600" dirty="0">
              <a:effectLst/>
            </a:endParaRPr>
          </a:p>
          <a:p>
            <a:pPr algn="ctr">
              <a:defRPr sz="1600"/>
            </a:pPr>
            <a:endParaRPr lang="pt-BR" sz="1600" dirty="0"/>
          </a:p>
        </c:rich>
      </c:tx>
      <c:layout>
        <c:manualLayout>
          <c:xMode val="edge"/>
          <c:yMode val="edge"/>
          <c:x val="0.171860944986657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348588121758278E-2"/>
          <c:y val="0.18870210328949097"/>
          <c:w val="0.95130282375648345"/>
          <c:h val="0.583657423651998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>
              <a:bevelT w="114300" prst="artDeco"/>
              <a:contourClr>
                <a:schemeClr val="accent2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CC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>
                <a:bevelT w="114300" prst="artDeco"/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09-426B-A780-35A609304A8A}"/>
              </c:ext>
            </c:extLst>
          </c:dPt>
          <c:dPt>
            <c:idx val="1"/>
            <c:invertIfNegative val="0"/>
            <c:bubble3D val="0"/>
            <c:spPr>
              <a:solidFill>
                <a:srgbClr val="33CCCC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>
                <a:bevelT w="114300" prst="artDeco"/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C409-426B-A780-35A609304A8A}"/>
              </c:ext>
            </c:extLst>
          </c:dPt>
          <c:dPt>
            <c:idx val="2"/>
            <c:invertIfNegative val="0"/>
            <c:bubble3D val="0"/>
            <c:spPr>
              <a:solidFill>
                <a:srgbClr val="33CCCC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>
                <a:bevelT w="114300" prst="artDeco"/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409-426B-A780-35A609304A8A}"/>
              </c:ext>
            </c:extLst>
          </c:dPt>
          <c:dPt>
            <c:idx val="3"/>
            <c:invertIfNegative val="0"/>
            <c:bubble3D val="0"/>
            <c:spPr>
              <a:solidFill>
                <a:srgbClr val="33CCCC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>
                <a:bevelT w="114300" prst="artDeco"/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E4B2-4FD7-A4C0-CC04333E6719}"/>
              </c:ext>
            </c:extLst>
          </c:dPt>
          <c:dPt>
            <c:idx val="4"/>
            <c:invertIfNegative val="0"/>
            <c:bubble3D val="0"/>
            <c:spPr>
              <a:solidFill>
                <a:srgbClr val="33CCCC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>
                <a:bevelT w="114300" prst="artDeco"/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B2-4FD7-A4C0-CC04333E6719}"/>
              </c:ext>
            </c:extLst>
          </c:dPt>
          <c:dLbls>
            <c:dLbl>
              <c:idx val="3"/>
              <c:layout>
                <c:manualLayout>
                  <c:x val="-1.3281048066413606E-2"/>
                  <c:y val="-1.9630908014511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B2-4FD7-A4C0-CC04333E6719}"/>
                </c:ext>
              </c:extLst>
            </c:dLbl>
            <c:dLbl>
              <c:idx val="4"/>
              <c:layout>
                <c:manualLayout>
                  <c:x val="-4.2056652210309756E-2"/>
                  <c:y val="-1.9630908014511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B2-4FD7-A4C0-CC04333E67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Plan2!$D$34:$D$38</c:f>
              <c:strCache>
                <c:ptCount val="5"/>
                <c:pt idx="0">
                  <c:v> Procedimentos com finalidade diagnóstica</c:v>
                </c:pt>
                <c:pt idx="1">
                  <c:v> Procedimentos clínicos</c:v>
                </c:pt>
                <c:pt idx="2">
                  <c:v> Procedimentos cirúrgicos</c:v>
                </c:pt>
                <c:pt idx="3">
                  <c:v>Transplantes de órgãos, tecidos e células</c:v>
                </c:pt>
                <c:pt idx="4">
                  <c:v>Órteses, próteses e materiais especiais</c:v>
                </c:pt>
              </c:strCache>
            </c:strRef>
          </c:cat>
          <c:val>
            <c:numRef>
              <c:f>Plan2!$E$34:$E$38</c:f>
              <c:numCache>
                <c:formatCode>#,##0</c:formatCode>
                <c:ptCount val="5"/>
                <c:pt idx="0">
                  <c:v>103165</c:v>
                </c:pt>
                <c:pt idx="1">
                  <c:v>145404</c:v>
                </c:pt>
                <c:pt idx="2">
                  <c:v>12065</c:v>
                </c:pt>
                <c:pt idx="3" formatCode="General">
                  <c:v>6</c:v>
                </c:pt>
                <c:pt idx="4" formatCode="General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B2-4FD7-A4C0-CC04333E6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70988272"/>
        <c:axId val="170983960"/>
        <c:axId val="0"/>
      </c:bar3DChart>
      <c:catAx>
        <c:axId val="17098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0983960"/>
        <c:crosses val="autoZero"/>
        <c:auto val="1"/>
        <c:lblAlgn val="ctr"/>
        <c:lblOffset val="100"/>
        <c:noMultiLvlLbl val="0"/>
      </c:catAx>
      <c:valAx>
        <c:axId val="170983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7098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/>
              <a:t> Produção de </a:t>
            </a:r>
            <a:r>
              <a:rPr lang="pt-BR" sz="1600" u="sng" dirty="0"/>
              <a:t>Urgência e Emergência</a:t>
            </a:r>
            <a:r>
              <a:rPr lang="pt-BR" sz="1600" dirty="0"/>
              <a:t>, conforme grupo de </a:t>
            </a:r>
            <a:r>
              <a:rPr lang="pt-BR" sz="1600" u="sng" dirty="0"/>
              <a:t>procedimento hospitalar</a:t>
            </a:r>
          </a:p>
          <a:p>
            <a:pPr algn="ctr">
              <a:defRPr sz="1600"/>
            </a:pPr>
            <a:r>
              <a:rPr lang="pt-BR" sz="1600" dirty="0"/>
              <a:t> janeiro a novembro - Curitiba, 2022*.</a:t>
            </a:r>
          </a:p>
          <a:p>
            <a:pPr algn="ctr">
              <a:defRPr sz="1600"/>
            </a:pPr>
            <a:endParaRPr lang="pt-BR" sz="1600" dirty="0"/>
          </a:p>
        </c:rich>
      </c:tx>
      <c:layout>
        <c:manualLayout>
          <c:xMode val="edge"/>
          <c:yMode val="edge"/>
          <c:x val="0.122921739602442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881718331111729E-2"/>
          <c:y val="0.24514096383121134"/>
          <c:w val="0.95023656333777651"/>
          <c:h val="0.5556831865137207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>
              <a:bevelT w="114300" prst="artDeco"/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8109790605546103E-2"/>
                  <c:y val="-3.1220800920071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DE-4DFE-A60F-38FE3CC07E74}"/>
                </c:ext>
              </c:extLst>
            </c:dLbl>
            <c:dLbl>
              <c:idx val="3"/>
              <c:layout>
                <c:manualLayout>
                  <c:x val="-4.5274476513864478E-3"/>
                  <c:y val="-2.6017334100059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DE-4DFE-A60F-38FE3CC07E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Plan2!$D$34:$D$38</c:f>
              <c:strCache>
                <c:ptCount val="5"/>
                <c:pt idx="0">
                  <c:v> Procedimentos com finalidade diagnóstica</c:v>
                </c:pt>
                <c:pt idx="1">
                  <c:v> Procedimentos clínicos</c:v>
                </c:pt>
                <c:pt idx="2">
                  <c:v> Procedimentos cirúrgicos</c:v>
                </c:pt>
                <c:pt idx="3">
                  <c:v>Transplantes de órgãos, tecidos e células</c:v>
                </c:pt>
                <c:pt idx="4">
                  <c:v>Órteses, próteses e materiais especiais</c:v>
                </c:pt>
              </c:strCache>
              <c:extLst/>
            </c:strRef>
          </c:cat>
          <c:val>
            <c:numRef>
              <c:f>Plan2!$E$34:$E$38</c:f>
              <c:numCache>
                <c:formatCode>#,##0</c:formatCode>
                <c:ptCount val="5"/>
                <c:pt idx="0" formatCode="General">
                  <c:v>151</c:v>
                </c:pt>
                <c:pt idx="1">
                  <c:v>69125</c:v>
                </c:pt>
                <c:pt idx="2">
                  <c:v>41211</c:v>
                </c:pt>
                <c:pt idx="3">
                  <c:v>2258</c:v>
                </c:pt>
                <c:pt idx="4" formatCode="General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EDE-4DFE-A60F-38FE3CC07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70988272"/>
        <c:axId val="170983960"/>
        <c:axId val="0"/>
      </c:bar3DChart>
      <c:catAx>
        <c:axId val="17098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0983960"/>
        <c:crosses val="autoZero"/>
        <c:auto val="1"/>
        <c:lblAlgn val="ctr"/>
        <c:lblOffset val="100"/>
        <c:noMultiLvlLbl val="0"/>
      </c:catAx>
      <c:valAx>
        <c:axId val="170983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098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 prstMaterial="plastic">
      <a:bevelT/>
    </a:sp3d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t-BR" b="1" dirty="0"/>
              <a:t>Produção da </a:t>
            </a:r>
            <a:r>
              <a:rPr lang="pt-BR" b="1" u="sng" dirty="0"/>
              <a:t>Atenção Ambulatorial especializada,</a:t>
            </a:r>
            <a:r>
              <a:rPr lang="pt-BR" b="1" dirty="0"/>
              <a:t>  conforme grupo de procedimento - janeiro a  novembro 2022  Curitiba.</a:t>
            </a:r>
          </a:p>
        </c:rich>
      </c:tx>
      <c:layout>
        <c:manualLayout>
          <c:xMode val="edge"/>
          <c:yMode val="edge"/>
          <c:x val="0.15031642759259539"/>
          <c:y val="1.17115498751567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2188937753486064E-2"/>
          <c:y val="0.26129252454209878"/>
          <c:w val="0.77038333836192219"/>
          <c:h val="0.35082654757482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Planilha3!$H$4:$H$5</c:f>
              <c:strCache>
                <c:ptCount val="2"/>
                <c:pt idx="0">
                  <c:v>Produção da Atenção Ambulatorial e Hospitalar especializada, </c:v>
                </c:pt>
                <c:pt idx="1">
                  <c:v>conforme grupo de procedimento - janeiro a novembro - Curitiba, 2021*.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Planilha3!$G$6:$G$11</c:f>
              <c:strCache>
                <c:ptCount val="6"/>
                <c:pt idx="0">
                  <c:v>Ações de promoção e prevenção em saúde</c:v>
                </c:pt>
                <c:pt idx="1">
                  <c:v>Procedimentos com finalidade diagnóstica</c:v>
                </c:pt>
                <c:pt idx="2">
                  <c:v>Procedimentos clínicos</c:v>
                </c:pt>
                <c:pt idx="3">
                  <c:v>Procedimentos cirúrgicos</c:v>
                </c:pt>
                <c:pt idx="4">
                  <c:v>Transplantes de órgãos, tecidos e células</c:v>
                </c:pt>
                <c:pt idx="5">
                  <c:v>Órteses, próteses e materiais especiais</c:v>
                </c:pt>
              </c:strCache>
            </c:strRef>
          </c:cat>
          <c:val>
            <c:numRef>
              <c:f>Planilha3!$H$6:$H$11</c:f>
              <c:numCache>
                <c:formatCode>#,##0</c:formatCode>
                <c:ptCount val="6"/>
                <c:pt idx="0">
                  <c:v>863782</c:v>
                </c:pt>
                <c:pt idx="1">
                  <c:v>14643142</c:v>
                </c:pt>
                <c:pt idx="2">
                  <c:v>10873604</c:v>
                </c:pt>
                <c:pt idx="3">
                  <c:v>148270</c:v>
                </c:pt>
                <c:pt idx="4">
                  <c:v>57040</c:v>
                </c:pt>
                <c:pt idx="5">
                  <c:v>108027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73-4E46-816A-74E4C0A68DD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6392552"/>
        <c:axId val="96392880"/>
      </c:barChart>
      <c:catAx>
        <c:axId val="9639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392880"/>
        <c:crosses val="autoZero"/>
        <c:auto val="1"/>
        <c:lblAlgn val="ctr"/>
        <c:lblOffset val="100"/>
        <c:noMultiLvlLbl val="0"/>
      </c:catAx>
      <c:valAx>
        <c:axId val="9639288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6392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b="1" dirty="0" err="1"/>
              <a:t>Produção</a:t>
            </a:r>
            <a:r>
              <a:rPr lang="en-US" b="1" dirty="0"/>
              <a:t> da </a:t>
            </a:r>
            <a:r>
              <a:rPr lang="en-US" b="1" u="sng" dirty="0" err="1"/>
              <a:t>Atenção</a:t>
            </a:r>
            <a:r>
              <a:rPr lang="en-US" b="1" u="sng" dirty="0"/>
              <a:t> </a:t>
            </a:r>
            <a:r>
              <a:rPr lang="en-US" b="1" u="sng" dirty="0" err="1"/>
              <a:t>Hospitalar</a:t>
            </a:r>
            <a:r>
              <a:rPr lang="en-US" b="1" u="sng" dirty="0"/>
              <a:t> </a:t>
            </a:r>
            <a:r>
              <a:rPr lang="en-US" b="1" u="sng" dirty="0" err="1"/>
              <a:t>especializada</a:t>
            </a:r>
            <a:r>
              <a:rPr lang="en-US" b="1" dirty="0"/>
              <a:t>,  </a:t>
            </a:r>
            <a:r>
              <a:rPr lang="en-US" b="1" dirty="0" err="1"/>
              <a:t>conforme</a:t>
            </a:r>
            <a:r>
              <a:rPr lang="en-US" b="1" dirty="0"/>
              <a:t> </a:t>
            </a:r>
            <a:r>
              <a:rPr lang="en-US" b="1" dirty="0" err="1"/>
              <a:t>grupo</a:t>
            </a:r>
            <a:r>
              <a:rPr lang="en-US" b="1" dirty="0"/>
              <a:t> de </a:t>
            </a:r>
            <a:r>
              <a:rPr lang="en-US" b="1" dirty="0" err="1"/>
              <a:t>procedimento</a:t>
            </a:r>
            <a:r>
              <a:rPr lang="en-US" b="1" dirty="0"/>
              <a:t> - </a:t>
            </a:r>
            <a:r>
              <a:rPr lang="en-US" b="1" dirty="0" err="1"/>
              <a:t>janeiro</a:t>
            </a:r>
            <a:r>
              <a:rPr lang="en-US" b="1" dirty="0"/>
              <a:t> a </a:t>
            </a:r>
            <a:r>
              <a:rPr lang="en-US" b="1" dirty="0" err="1"/>
              <a:t>novembro</a:t>
            </a:r>
            <a:r>
              <a:rPr lang="en-US" b="1" dirty="0"/>
              <a:t> 2022, Curitiba. </a:t>
            </a:r>
          </a:p>
        </c:rich>
      </c:tx>
      <c:layout>
        <c:manualLayout>
          <c:xMode val="edge"/>
          <c:yMode val="edge"/>
          <c:x val="0.12176410107094437"/>
          <c:y val="1.3426136289546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0716267377875874"/>
          <c:y val="0.2366547603643509"/>
          <c:w val="0.96900016263953448"/>
          <c:h val="0.537816000987009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Planilha3!$M$4:$M$6</c:f>
              <c:strCache>
                <c:ptCount val="3"/>
                <c:pt idx="0">
                  <c:v>Produção da Atenção Ambulatorial e Hospitalar especializada, </c:v>
                </c:pt>
                <c:pt idx="1">
                  <c:v>conforme grupo de procedimento - janeiro a novembro - Curitiba, 2021*.</c:v>
                </c:pt>
                <c:pt idx="2">
                  <c:v>-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Planilha3!$L$7:$L$11</c:f>
              <c:strCache>
                <c:ptCount val="5"/>
                <c:pt idx="0">
                  <c:v>Procedimentos com finalidade diagnóstica</c:v>
                </c:pt>
                <c:pt idx="1">
                  <c:v>Procedimentos clínicos</c:v>
                </c:pt>
                <c:pt idx="2">
                  <c:v>Procedimentos cirúrgicos</c:v>
                </c:pt>
                <c:pt idx="3">
                  <c:v>Transplantes de órgãos, tecidos e células</c:v>
                </c:pt>
                <c:pt idx="4">
                  <c:v>Órteses, próteses e materiais especiais</c:v>
                </c:pt>
              </c:strCache>
            </c:strRef>
          </c:cat>
          <c:val>
            <c:numRef>
              <c:f>Planilha3!$M$7:$M$11</c:f>
              <c:numCache>
                <c:formatCode>#,##0</c:formatCode>
                <c:ptCount val="5"/>
                <c:pt idx="0" formatCode="General">
                  <c:v>843</c:v>
                </c:pt>
                <c:pt idx="1">
                  <c:v>72452</c:v>
                </c:pt>
                <c:pt idx="2">
                  <c:v>79912</c:v>
                </c:pt>
                <c:pt idx="3">
                  <c:v>2669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C-4AFF-A3A5-9B231783B9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86051944"/>
        <c:axId val="286053256"/>
      </c:barChart>
      <c:catAx>
        <c:axId val="28605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6053256"/>
        <c:crosses val="autoZero"/>
        <c:auto val="1"/>
        <c:lblAlgn val="ctr"/>
        <c:lblOffset val="100"/>
        <c:noMultiLvlLbl val="0"/>
      </c:catAx>
      <c:valAx>
        <c:axId val="286053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6051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pt-BR" sz="2000"/>
              <a:t>Taxa Mortalidade Infantil por faixa etária 1998-2022* Curitiba</a:t>
            </a:r>
          </a:p>
        </c:rich>
      </c:tx>
      <c:layout>
        <c:manualLayout>
          <c:xMode val="edge"/>
          <c:yMode val="edge"/>
          <c:x val="0.31473017673311815"/>
          <c:y val="3.831966163361693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1.9487124301765444E-2"/>
          <c:y val="0"/>
          <c:w val="0.97777378426622241"/>
          <c:h val="0.88999876359610963"/>
        </c:manualLayout>
      </c:layout>
      <c:lineChart>
        <c:grouping val="standard"/>
        <c:varyColors val="0"/>
        <c:ser>
          <c:idx val="1"/>
          <c:order val="0"/>
          <c:tx>
            <c:strRef>
              <c:f>'T:\SALA DE SITUAÇÃO\[Mortalidade Infantil_Série Histórica.xls]SÉRIE HISTORICA MORT INFANTIL'!$I$4</c:f>
              <c:strCache>
                <c:ptCount val="1"/>
                <c:pt idx="0">
                  <c:v>neo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5296365577516596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BA-4584-ACB6-65DAEBEAF4C9}"/>
                </c:ext>
              </c:extLst>
            </c:dLbl>
            <c:dLbl>
              <c:idx val="1"/>
              <c:layout>
                <c:manualLayout>
                  <c:x val="-1.4021668446056875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BA-4584-ACB6-65DAEBEAF4C9}"/>
                </c:ext>
              </c:extLst>
            </c:dLbl>
            <c:dLbl>
              <c:idx val="2"/>
              <c:layout>
                <c:manualLayout>
                  <c:x val="-1.6571062708976306E-2"/>
                  <c:y val="-3.7408149632598531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BA-4584-ACB6-65DAEBEAF4C9}"/>
                </c:ext>
              </c:extLst>
            </c:dLbl>
            <c:dLbl>
              <c:idx val="3"/>
              <c:layout>
                <c:manualLayout>
                  <c:x val="-6.3734856572986026E-3"/>
                  <c:y val="-2.672010688042762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BA-4584-ACB6-65DAEBEAF4C9}"/>
                </c:ext>
              </c:extLst>
            </c:dLbl>
            <c:dLbl>
              <c:idx val="4"/>
              <c:layout>
                <c:manualLayout>
                  <c:x val="-1.5296365577516591E-2"/>
                  <c:y val="-2.939211756847027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BA-4584-ACB6-65DAEBEAF4C9}"/>
                </c:ext>
              </c:extLst>
            </c:dLbl>
            <c:dLbl>
              <c:idx val="5"/>
              <c:layout>
                <c:manualLayout>
                  <c:x val="-1.7845759840436022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BA-4584-ACB6-65DAEBEAF4C9}"/>
                </c:ext>
              </c:extLst>
            </c:dLbl>
            <c:dLbl>
              <c:idx val="6"/>
              <c:layout>
                <c:manualLayout>
                  <c:x val="-1.9120456971895787E-2"/>
                  <c:y val="-2.672010688042762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BA-4584-ACB6-65DAEBEAF4C9}"/>
                </c:ext>
              </c:extLst>
            </c:dLbl>
            <c:dLbl>
              <c:idx val="7"/>
              <c:layout>
                <c:manualLayout>
                  <c:x val="-2.03951541033555E-2"/>
                  <c:y val="-2.4048096192384769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BA-4584-ACB6-65DAEBEAF4C9}"/>
                </c:ext>
              </c:extLst>
            </c:dLbl>
            <c:dLbl>
              <c:idx val="8"/>
              <c:layout>
                <c:manualLayout>
                  <c:x val="-1.6571062708976306E-2"/>
                  <c:y val="-2.6720106880427422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BA-4584-ACB6-65DAEBEAF4C9}"/>
                </c:ext>
              </c:extLst>
            </c:dLbl>
            <c:dLbl>
              <c:idx val="9"/>
              <c:layout>
                <c:manualLayout>
                  <c:x val="-1.5296365577516591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BA-4584-ACB6-65DAEBEAF4C9}"/>
                </c:ext>
              </c:extLst>
            </c:dLbl>
            <c:dLbl>
              <c:idx val="10"/>
              <c:layout>
                <c:manualLayout>
                  <c:x val="-1.6571062708976306E-2"/>
                  <c:y val="-2.67201068804275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BA-4584-ACB6-65DAEBEAF4C9}"/>
                </c:ext>
              </c:extLst>
            </c:dLbl>
            <c:dLbl>
              <c:idx val="11"/>
              <c:layout>
                <c:manualLayout>
                  <c:x val="-1.4021668446056875E-2"/>
                  <c:y val="-2.4048096192384769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3BA-4584-ACB6-65DAEBEAF4C9}"/>
                </c:ext>
              </c:extLst>
            </c:dLbl>
            <c:dLbl>
              <c:idx val="12"/>
              <c:layout>
                <c:manualLayout>
                  <c:x val="-1.4021668446056875E-2"/>
                  <c:y val="-3.2064128256513127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BA-4584-ACB6-65DAEBEAF4C9}"/>
                </c:ext>
              </c:extLst>
            </c:dLbl>
            <c:dLbl>
              <c:idx val="13"/>
              <c:layout>
                <c:manualLayout>
                  <c:x val="-1.9120456971895738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BA-4584-ACB6-65DAEBEAF4C9}"/>
                </c:ext>
              </c:extLst>
            </c:dLbl>
            <c:dLbl>
              <c:idx val="14"/>
              <c:layout>
                <c:manualLayout>
                  <c:x val="-1.9120456971895738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BA-4584-ACB6-65DAEBEAF4C9}"/>
                </c:ext>
              </c:extLst>
            </c:dLbl>
            <c:dLbl>
              <c:idx val="15"/>
              <c:layout>
                <c:manualLayout>
                  <c:x val="-8.922879920218011E-3"/>
                  <c:y val="-3.2064128256513127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3BA-4584-ACB6-65DAEBEAF4C9}"/>
                </c:ext>
              </c:extLst>
            </c:dLbl>
            <c:dLbl>
              <c:idx val="16"/>
              <c:layout>
                <c:manualLayout>
                  <c:x val="-1.5296365577516591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3BA-4584-ACB6-65DAEBEAF4C9}"/>
                </c:ext>
              </c:extLst>
            </c:dLbl>
            <c:dLbl>
              <c:idx val="17"/>
              <c:layout>
                <c:manualLayout>
                  <c:x val="-2.1669851234815265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3BA-4584-ACB6-65DAEBEAF4C9}"/>
                </c:ext>
              </c:extLst>
            </c:dLbl>
            <c:dLbl>
              <c:idx val="18"/>
              <c:layout>
                <c:manualLayout>
                  <c:x val="-1.5296365577516591E-2"/>
                  <c:y val="-3.2064128256513127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3BA-4584-ACB6-65DAEBEAF4C9}"/>
                </c:ext>
              </c:extLst>
            </c:dLbl>
            <c:dLbl>
              <c:idx val="19"/>
              <c:layout>
                <c:manualLayout>
                  <c:x val="-1.1472274183137444E-2"/>
                  <c:y val="-2.4048096192384769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3BA-4584-ACB6-65DAEBEAF4C9}"/>
                </c:ext>
              </c:extLst>
            </c:dLbl>
            <c:dLbl>
              <c:idx val="20"/>
              <c:layout>
                <c:manualLayout>
                  <c:x val="-1.4021668446056875E-2"/>
                  <c:y val="-2.939211756847037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3BA-4584-ACB6-65DAEBEAF4C9}"/>
                </c:ext>
              </c:extLst>
            </c:dLbl>
            <c:dLbl>
              <c:idx val="21"/>
              <c:layout>
                <c:manualLayout>
                  <c:x val="-1.7845759840436022E-2"/>
                  <c:y val="-2.939211756847037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3BA-4584-ACB6-65DAEBEAF4C9}"/>
                </c:ext>
              </c:extLst>
            </c:dLbl>
            <c:dLbl>
              <c:idx val="22"/>
              <c:layout>
                <c:manualLayout>
                  <c:x val="-1.6571062708976306E-2"/>
                  <c:y val="-3.2064128256513023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3BA-4584-ACB6-65DAEBEAF4C9}"/>
                </c:ext>
              </c:extLst>
            </c:dLbl>
            <c:dLbl>
              <c:idx val="23"/>
              <c:layout>
                <c:manualLayout>
                  <c:x val="-2.2918258212376048E-2"/>
                  <c:y val="-1.8668326073428901E-2"/>
                </c:manualLayout>
              </c:layout>
              <c:tx>
                <c:rich>
                  <a:bodyPr/>
                  <a:lstStyle/>
                  <a:p>
                    <a:pPr>
                      <a:defRPr sz="9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/>
                      <a:t>5,0</a:t>
                    </a:r>
                  </a:p>
                </c:rich>
              </c:tx>
              <c:numFmt formatCode="#,##0.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A3BA-4584-ACB6-65DAEBEAF4C9}"/>
                </c:ext>
              </c:extLst>
            </c:dLbl>
            <c:dLbl>
              <c:idx val="24"/>
              <c:layout>
                <c:manualLayout>
                  <c:x val="-1.6969976298565507E-2"/>
                  <c:y val="-1.3631350675440582E-2"/>
                </c:manualLayout>
              </c:layout>
              <c:numFmt formatCode="#,##0.0" sourceLinked="0"/>
              <c:spPr>
                <a:noFill/>
                <a:ln w="25400">
                  <a:solidFill>
                    <a:srgbClr val="C0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3BA-4584-ACB6-65DAEBEAF4C9}"/>
                </c:ext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'[1]SÉRIE HISTORICA MORT INFANTIL'!$A$5:$A$29</c:f>
              <c:strCach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2021*</c:v>
                </c:pt>
                <c:pt idx="24">
                  <c:v>2022*</c:v>
                </c:pt>
              </c:strCache>
            </c:strRef>
          </c:cat>
          <c:val>
            <c:numRef>
              <c:f>'[1]SÉRIE HISTORICA MORT INFANTIL'!$I$5:$I$29</c:f>
              <c:numCache>
                <c:formatCode>General</c:formatCode>
                <c:ptCount val="25"/>
                <c:pt idx="0">
                  <c:v>9.8532350306621659</c:v>
                </c:pt>
                <c:pt idx="1">
                  <c:v>9.9254742547425465</c:v>
                </c:pt>
                <c:pt idx="2">
                  <c:v>9.9424563315060084</c:v>
                </c:pt>
                <c:pt idx="3">
                  <c:v>9.0439276485788103</c:v>
                </c:pt>
                <c:pt idx="4">
                  <c:v>8.6167628302459764</c:v>
                </c:pt>
                <c:pt idx="5">
                  <c:v>8.6669085338815641</c:v>
                </c:pt>
                <c:pt idx="6">
                  <c:v>7.6278256724007782</c:v>
                </c:pt>
                <c:pt idx="7">
                  <c:v>8.018983716553473</c:v>
                </c:pt>
                <c:pt idx="8">
                  <c:v>7.7157360406091371</c:v>
                </c:pt>
                <c:pt idx="9">
                  <c:v>6.81025641025641</c:v>
                </c:pt>
                <c:pt idx="10">
                  <c:v>7.1022727272727266</c:v>
                </c:pt>
                <c:pt idx="11">
                  <c:v>6.3553356663046543</c:v>
                </c:pt>
                <c:pt idx="12">
                  <c:v>6.9827994319078428</c:v>
                </c:pt>
                <c:pt idx="13">
                  <c:v>6.1787072243346008</c:v>
                </c:pt>
                <c:pt idx="14">
                  <c:v>7.1758890129166009</c:v>
                </c:pt>
                <c:pt idx="15">
                  <c:v>6.1361995668565008</c:v>
                </c:pt>
                <c:pt idx="16">
                  <c:v>5.8422982392521856</c:v>
                </c:pt>
                <c:pt idx="17">
                  <c:v>6.733044968579124</c:v>
                </c:pt>
                <c:pt idx="18">
                  <c:v>5.986992290132231</c:v>
                </c:pt>
                <c:pt idx="19">
                  <c:v>6.199164651571774</c:v>
                </c:pt>
                <c:pt idx="20">
                  <c:v>6.5575253256150505</c:v>
                </c:pt>
                <c:pt idx="21">
                  <c:v>4.7679147384658531</c:v>
                </c:pt>
                <c:pt idx="22">
                  <c:v>5.4243130893237348</c:v>
                </c:pt>
                <c:pt idx="23">
                  <c:v>5.0067294751009417</c:v>
                </c:pt>
                <c:pt idx="24">
                  <c:v>6.0919227631221107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3BA-4584-ACB6-65DAEBEAF4C9}"/>
            </c:ext>
          </c:extLst>
        </c:ser>
        <c:ser>
          <c:idx val="2"/>
          <c:order val="1"/>
          <c:tx>
            <c:strRef>
              <c:f>'T:\SALA DE SITUAÇÃO\[Mortalidade Infantil_Série Histórica.xls]SÉRIE HISTORICA MORT INFANTIL'!$J$4</c:f>
              <c:strCache>
                <c:ptCount val="1"/>
                <c:pt idx="0">
                  <c:v>pos neo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571062708976313E-2"/>
                  <c:y val="-2.9392117568470287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3BA-4584-ACB6-65DAEBEAF4C9}"/>
                </c:ext>
              </c:extLst>
            </c:dLbl>
            <c:dLbl>
              <c:idx val="1"/>
              <c:layout>
                <c:manualLayout>
                  <c:x val="-1.7845759840436022E-2"/>
                  <c:y val="-3.2064128256513003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3BA-4584-ACB6-65DAEBEAF4C9}"/>
                </c:ext>
              </c:extLst>
            </c:dLbl>
            <c:dLbl>
              <c:idx val="2"/>
              <c:layout>
                <c:manualLayout>
                  <c:x val="-1.5296365577516591E-2"/>
                  <c:y val="-1.8704074816299265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3BA-4584-ACB6-65DAEBEAF4C9}"/>
                </c:ext>
              </c:extLst>
            </c:dLbl>
            <c:dLbl>
              <c:idx val="3"/>
              <c:layout>
                <c:manualLayout>
                  <c:x val="-3.8240913943791712E-3"/>
                  <c:y val="-2.404809619238476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3BA-4584-ACB6-65DAEBEAF4C9}"/>
                </c:ext>
              </c:extLst>
            </c:dLbl>
            <c:dLbl>
              <c:idx val="4"/>
              <c:layout>
                <c:manualLayout>
                  <c:x val="-1.6571062708976306E-2"/>
                  <c:y val="-2.6720106880427572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3BA-4584-ACB6-65DAEBEAF4C9}"/>
                </c:ext>
              </c:extLst>
            </c:dLbl>
            <c:dLbl>
              <c:idx val="5"/>
              <c:layout>
                <c:manualLayout>
                  <c:x val="-1.9120456971895738E-2"/>
                  <c:y val="-2.6720106880427523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3BA-4584-ACB6-65DAEBEAF4C9}"/>
                </c:ext>
              </c:extLst>
            </c:dLbl>
            <c:dLbl>
              <c:idx val="6"/>
              <c:layout>
                <c:manualLayout>
                  <c:x val="-1.6571062708976306E-2"/>
                  <c:y val="-3.2064128256513072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3BA-4584-ACB6-65DAEBEAF4C9}"/>
                </c:ext>
              </c:extLst>
            </c:dLbl>
            <c:dLbl>
              <c:idx val="7"/>
              <c:layout>
                <c:manualLayout>
                  <c:x val="-1.6571062708976354E-2"/>
                  <c:y val="-2.137608550434201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3BA-4584-ACB6-65DAEBEAF4C9}"/>
                </c:ext>
              </c:extLst>
            </c:dLbl>
            <c:dLbl>
              <c:idx val="8"/>
              <c:layout>
                <c:manualLayout>
                  <c:x val="-1.1472274183137444E-2"/>
                  <c:y val="-3.2064128256513072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3BA-4584-ACB6-65DAEBEAF4C9}"/>
                </c:ext>
              </c:extLst>
            </c:dLbl>
            <c:dLbl>
              <c:idx val="9"/>
              <c:layout>
                <c:manualLayout>
                  <c:x val="-1.5296365577516591E-2"/>
                  <c:y val="-1.8704074816299265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3BA-4584-ACB6-65DAEBEAF4C9}"/>
                </c:ext>
              </c:extLst>
            </c:dLbl>
            <c:dLbl>
              <c:idx val="10"/>
              <c:layout>
                <c:manualLayout>
                  <c:x val="-7.6481827887582956E-3"/>
                  <c:y val="-2.1376085504342116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3BA-4584-ACB6-65DAEBEAF4C9}"/>
                </c:ext>
              </c:extLst>
            </c:dLbl>
            <c:dLbl>
              <c:idx val="11"/>
              <c:layout>
                <c:manualLayout>
                  <c:x val="-8.922879920218011E-3"/>
                  <c:y val="-2.137608550434201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3BA-4584-ACB6-65DAEBEAF4C9}"/>
                </c:ext>
              </c:extLst>
            </c:dLbl>
            <c:dLbl>
              <c:idx val="12"/>
              <c:layout>
                <c:manualLayout>
                  <c:x val="-7.6481827887583892E-3"/>
                  <c:y val="-2.6720106880427572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3BA-4584-ACB6-65DAEBEAF4C9}"/>
                </c:ext>
              </c:extLst>
            </c:dLbl>
            <c:dLbl>
              <c:idx val="13"/>
              <c:layout>
                <c:manualLayout>
                  <c:x val="-1.1472274183137444E-2"/>
                  <c:y val="-2.404809619238476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3BA-4584-ACB6-65DAEBEAF4C9}"/>
                </c:ext>
              </c:extLst>
            </c:dLbl>
            <c:dLbl>
              <c:idx val="14"/>
              <c:layout>
                <c:manualLayout>
                  <c:x val="-1.5296365577516591E-2"/>
                  <c:y val="-2.137608550434201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3BA-4584-ACB6-65DAEBEAF4C9}"/>
                </c:ext>
              </c:extLst>
            </c:dLbl>
            <c:dLbl>
              <c:idx val="15"/>
              <c:layout>
                <c:manualLayout>
                  <c:x val="-1.6571062708976212E-2"/>
                  <c:y val="-2.6720106880427523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3BA-4584-ACB6-65DAEBEAF4C9}"/>
                </c:ext>
              </c:extLst>
            </c:dLbl>
            <c:dLbl>
              <c:idx val="16"/>
              <c:layout>
                <c:manualLayout>
                  <c:x val="-1.9120456971895738E-2"/>
                  <c:y val="-3.2064128256513127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3BA-4584-ACB6-65DAEBEAF4C9}"/>
                </c:ext>
              </c:extLst>
            </c:dLbl>
            <c:dLbl>
              <c:idx val="17"/>
              <c:layout>
                <c:manualLayout>
                  <c:x val="-1.9120456971895832E-2"/>
                  <c:y val="-2.404809619238476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A3BA-4584-ACB6-65DAEBEAF4C9}"/>
                </c:ext>
              </c:extLst>
            </c:dLbl>
            <c:dLbl>
              <c:idx val="18"/>
              <c:layout>
                <c:manualLayout>
                  <c:x val="-1.5296365577516591E-2"/>
                  <c:y val="-2.4048096192384769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A3BA-4584-ACB6-65DAEBEAF4C9}"/>
                </c:ext>
              </c:extLst>
            </c:dLbl>
            <c:dLbl>
              <c:idx val="19"/>
              <c:layout>
                <c:manualLayout>
                  <c:x val="-1.6571062708976306E-2"/>
                  <c:y val="-2.1376085504342116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A3BA-4584-ACB6-65DAEBEAF4C9}"/>
                </c:ext>
              </c:extLst>
            </c:dLbl>
            <c:dLbl>
              <c:idx val="20"/>
              <c:layout>
                <c:manualLayout>
                  <c:x val="-1.6571062708976306E-2"/>
                  <c:y val="-2.1376085504342116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A3BA-4584-ACB6-65DAEBEAF4C9}"/>
                </c:ext>
              </c:extLst>
            </c:dLbl>
            <c:dLbl>
              <c:idx val="21"/>
              <c:layout>
                <c:manualLayout>
                  <c:x val="-1.7845759840436022E-2"/>
                  <c:y val="-2.9392117568470273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3BA-4584-ACB6-65DAEBEAF4C9}"/>
                </c:ext>
              </c:extLst>
            </c:dLbl>
            <c:dLbl>
              <c:idx val="22"/>
              <c:layout>
                <c:manualLayout>
                  <c:x val="-2.5480772122736087E-2"/>
                  <c:y val="-1.8704094782178441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3BA-4584-ACB6-65DAEBEAF4C9}"/>
                </c:ext>
              </c:extLst>
            </c:dLbl>
            <c:dLbl>
              <c:idx val="23"/>
              <c:layout>
                <c:manualLayout>
                  <c:x val="-3.1835325397159768E-2"/>
                  <c:y val="-1.7227614749774276E-2"/>
                </c:manualLayout>
              </c:layout>
              <c:tx>
                <c:rich>
                  <a:bodyPr/>
                  <a:lstStyle/>
                  <a:p>
                    <a:pPr>
                      <a:defRPr sz="9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/>
                      <a:t>2,3</a:t>
                    </a:r>
                  </a:p>
                </c:rich>
              </c:tx>
              <c:numFmt formatCode="0.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2-A3BA-4584-ACB6-65DAEBEAF4C9}"/>
                </c:ext>
              </c:extLst>
            </c:dLbl>
            <c:dLbl>
              <c:idx val="24"/>
              <c:layout>
                <c:manualLayout>
                  <c:x val="-1.6969976298565507E-2"/>
                  <c:y val="-2.2718917792400886E-2"/>
                </c:manualLayout>
              </c:layout>
              <c:numFmt formatCode="0.0" sourceLinked="0"/>
              <c:spPr>
                <a:noFill/>
                <a:ln w="25400">
                  <a:solidFill>
                    <a:srgbClr val="00B050"/>
                  </a:solidFill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3BA-4584-ACB6-65DAEBEAF4C9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'[1]SÉRIE HISTORICA MORT INFANTIL'!$A$5:$A$29</c:f>
              <c:strCach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2021*</c:v>
                </c:pt>
                <c:pt idx="24">
                  <c:v>2022*</c:v>
                </c:pt>
              </c:strCache>
            </c:strRef>
          </c:cat>
          <c:val>
            <c:numRef>
              <c:f>'[1]SÉRIE HISTORICA MORT INFANTIL'!$J$5:$J$29</c:f>
              <c:numCache>
                <c:formatCode>General</c:formatCode>
                <c:ptCount val="25"/>
                <c:pt idx="0">
                  <c:v>6.7870185351064567</c:v>
                </c:pt>
                <c:pt idx="1">
                  <c:v>4.8441734417344176</c:v>
                </c:pt>
                <c:pt idx="2">
                  <c:v>4.9031291497837852</c:v>
                </c:pt>
                <c:pt idx="3">
                  <c:v>4.6142488002953117</c:v>
                </c:pt>
                <c:pt idx="4">
                  <c:v>3.1885818402672337</c:v>
                </c:pt>
                <c:pt idx="5">
                  <c:v>3.7489418309348168</c:v>
                </c:pt>
                <c:pt idx="6">
                  <c:v>3.6152715426482858</c:v>
                </c:pt>
                <c:pt idx="7">
                  <c:v>3.968578676049423</c:v>
                </c:pt>
                <c:pt idx="8">
                  <c:v>2.8020304568527918</c:v>
                </c:pt>
                <c:pt idx="9">
                  <c:v>3.6923076923076925</c:v>
                </c:pt>
                <c:pt idx="10">
                  <c:v>2.7619949494949494</c:v>
                </c:pt>
                <c:pt idx="11">
                  <c:v>2.6145368247455854</c:v>
                </c:pt>
                <c:pt idx="12">
                  <c:v>2.1303455893956129</c:v>
                </c:pt>
                <c:pt idx="13">
                  <c:v>2.5744613434727501</c:v>
                </c:pt>
                <c:pt idx="14">
                  <c:v>2.3520969542337746</c:v>
                </c:pt>
                <c:pt idx="15">
                  <c:v>2.6870939279698405</c:v>
                </c:pt>
                <c:pt idx="16">
                  <c:v>1.893710463757605</c:v>
                </c:pt>
                <c:pt idx="17">
                  <c:v>2.2443483228597079</c:v>
                </c:pt>
                <c:pt idx="18">
                  <c:v>2.670456992720851</c:v>
                </c:pt>
                <c:pt idx="19">
                  <c:v>2.1103539239393272</c:v>
                </c:pt>
                <c:pt idx="20">
                  <c:v>1.7185238784370478</c:v>
                </c:pt>
                <c:pt idx="21">
                  <c:v>1.7295376992474174</c:v>
                </c:pt>
                <c:pt idx="22">
                  <c:v>1.6729189901652641</c:v>
                </c:pt>
                <c:pt idx="23">
                  <c:v>2.2611036339165547</c:v>
                </c:pt>
                <c:pt idx="24">
                  <c:v>2.3932553712265432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A3BA-4584-ACB6-65DAEBEAF4C9}"/>
            </c:ext>
          </c:extLst>
        </c:ser>
        <c:ser>
          <c:idx val="3"/>
          <c:order val="2"/>
          <c:tx>
            <c:strRef>
              <c:f>'T:\SALA DE SITUAÇÃO\[Mortalidade Infantil_Série Histórica.xls]SÉRIE HISTORICA MORT INFANTIL'!$K$4</c:f>
              <c:strCache>
                <c:ptCount val="1"/>
                <c:pt idx="0">
                  <c:v>infantil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19"/>
              <c:layout>
                <c:manualLayout>
                  <c:x val="-1.6611662850075311E-2"/>
                  <c:y val="-2.8755214844148263E-2"/>
                </c:manualLayout>
              </c:layout>
              <c:numFmt formatCode="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A3BA-4584-ACB6-65DAEBEAF4C9}"/>
                </c:ext>
              </c:extLst>
            </c:dLbl>
            <c:dLbl>
              <c:idx val="24"/>
              <c:layout>
                <c:manualLayout>
                  <c:x val="-2.1791357712938945E-2"/>
                  <c:y val="-1.7537921396189191E-2"/>
                </c:manualLayout>
              </c:layout>
              <c:numFmt formatCode="0.0" sourceLinked="0"/>
              <c:spPr>
                <a:noFill/>
                <a:ln w="25400">
                  <a:solidFill>
                    <a:srgbClr val="4F81BD">
                      <a:lumMod val="75000"/>
                    </a:srgbClr>
                  </a:solidFill>
                </a:ln>
                <a:effectLst/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A3BA-4584-ACB6-65DAEBEAF4C9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'[1]SÉRIE HISTORICA MORT INFANTIL'!$A$5:$A$29</c:f>
              <c:strCach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2021*</c:v>
                </c:pt>
                <c:pt idx="24">
                  <c:v>2022*</c:v>
                </c:pt>
              </c:strCache>
            </c:strRef>
          </c:cat>
          <c:val>
            <c:numRef>
              <c:f>'[1]SÉRIE HISTORICA MORT INFANTIL'!$K$5:$K$29</c:f>
              <c:numCache>
                <c:formatCode>General</c:formatCode>
                <c:ptCount val="25"/>
                <c:pt idx="0">
                  <c:v>16.640253565768621</c:v>
                </c:pt>
                <c:pt idx="1">
                  <c:v>14.769647696476964</c:v>
                </c:pt>
                <c:pt idx="2">
                  <c:v>14.845585481289795</c:v>
                </c:pt>
                <c:pt idx="3">
                  <c:v>13.658176448874123</c:v>
                </c:pt>
                <c:pt idx="4">
                  <c:v>11.805344670513209</c:v>
                </c:pt>
                <c:pt idx="5">
                  <c:v>12.415850364816382</c:v>
                </c:pt>
                <c:pt idx="6">
                  <c:v>11.243097215049064</c:v>
                </c:pt>
                <c:pt idx="7">
                  <c:v>11.987562392602896</c:v>
                </c:pt>
                <c:pt idx="8">
                  <c:v>10.517766497461929</c:v>
                </c:pt>
                <c:pt idx="9">
                  <c:v>10.502564102564103</c:v>
                </c:pt>
                <c:pt idx="10">
                  <c:v>9.8642676767676765</c:v>
                </c:pt>
                <c:pt idx="11">
                  <c:v>8.9698724910502392</c:v>
                </c:pt>
                <c:pt idx="12">
                  <c:v>9.1131450213034562</c:v>
                </c:pt>
                <c:pt idx="13">
                  <c:v>8.7531685678073519</c:v>
                </c:pt>
                <c:pt idx="14">
                  <c:v>9.527985967150375</c:v>
                </c:pt>
                <c:pt idx="15">
                  <c:v>8.8232934948263413</c:v>
                </c:pt>
                <c:pt idx="16">
                  <c:v>7.7360087030097908</c:v>
                </c:pt>
                <c:pt idx="17">
                  <c:v>8.9773932914388315</c:v>
                </c:pt>
                <c:pt idx="18">
                  <c:v>8.6574492828530811</c:v>
                </c:pt>
                <c:pt idx="19">
                  <c:v>8.3095185755111007</c:v>
                </c:pt>
                <c:pt idx="20">
                  <c:v>8.2760492040520983</c:v>
                </c:pt>
                <c:pt idx="21">
                  <c:v>6.497452437713271</c:v>
                </c:pt>
                <c:pt idx="22">
                  <c:v>7.0972320794889994</c:v>
                </c:pt>
                <c:pt idx="23">
                  <c:v>7.2678331090174968</c:v>
                </c:pt>
                <c:pt idx="24">
                  <c:v>8.4851781343486543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A3BA-4584-ACB6-65DAEBEAF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106064"/>
        <c:axId val="1"/>
      </c:lineChart>
      <c:dateAx>
        <c:axId val="181106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  <c:max val="18"/>
        </c:scaling>
        <c:delete val="1"/>
        <c:axPos val="l"/>
        <c:numFmt formatCode="General" sourceLinked="1"/>
        <c:majorTickMark val="none"/>
        <c:minorTickMark val="none"/>
        <c:tickLblPos val="nextTo"/>
        <c:crossAx val="181106064"/>
        <c:crossesAt val="1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4587004327161807"/>
          <c:y val="0.91404964280127232"/>
          <c:w val="0.52089451656380792"/>
          <c:h val="7.4380073351758225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ysClr val="windowText" lastClr="000000"/>
                </a:solidFill>
              </a:rPr>
              <a:t>Razão de Mortalidade Materna, óbitos maternos e NV</a:t>
            </a:r>
          </a:p>
          <a:p>
            <a:pPr>
              <a:defRPr/>
            </a:pPr>
            <a:r>
              <a:rPr lang="pt-BR" dirty="0">
                <a:solidFill>
                  <a:sysClr val="windowText" lastClr="000000"/>
                </a:solidFill>
              </a:rPr>
              <a:t>Curitiba,</a:t>
            </a:r>
            <a:r>
              <a:rPr lang="pt-BR" baseline="0" dirty="0">
                <a:solidFill>
                  <a:sysClr val="windowText" lastClr="000000"/>
                </a:solidFill>
              </a:rPr>
              <a:t> 1994 a 2022*</a:t>
            </a:r>
            <a:endParaRPr lang="pt-BR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685719234371288"/>
          <c:y val="3.290561471822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8.9044922241424448E-2"/>
          <c:y val="0.22951108080216334"/>
          <c:w val="0.87093908527783626"/>
          <c:h val="0.52993763380114178"/>
        </c:manualLayout>
      </c:layout>
      <c:barChart>
        <c:barDir val="col"/>
        <c:grouping val="clustered"/>
        <c:varyColors val="0"/>
        <c:ser>
          <c:idx val="1"/>
          <c:order val="3"/>
          <c:tx>
            <c:strRef>
              <c:f>'RAZAO MORTE MATERNA SERIE HIST'!$E$2</c:f>
              <c:strCache>
                <c:ptCount val="1"/>
                <c:pt idx="0">
                  <c:v>NV sinasc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'RAZAO MORTE MATERNA SERIE HIST'!$A$3:$A$31</c:f>
              <c:strCach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2021*</c:v>
                </c:pt>
                <c:pt idx="28">
                  <c:v>2022*</c:v>
                </c:pt>
              </c:strCache>
            </c:strRef>
          </c:cat>
          <c:val>
            <c:numRef>
              <c:f>'RAZAO MORTE MATERNA SERIE HIST'!$E$3:$E$31</c:f>
              <c:numCache>
                <c:formatCode>#,##0</c:formatCode>
                <c:ptCount val="29"/>
                <c:pt idx="0">
                  <c:v>30385</c:v>
                </c:pt>
                <c:pt idx="1">
                  <c:v>29810</c:v>
                </c:pt>
                <c:pt idx="2">
                  <c:v>29843</c:v>
                </c:pt>
                <c:pt idx="3">
                  <c:v>29881</c:v>
                </c:pt>
                <c:pt idx="4">
                  <c:v>29049</c:v>
                </c:pt>
                <c:pt idx="5">
                  <c:v>29620</c:v>
                </c:pt>
                <c:pt idx="6" formatCode="General">
                  <c:v>29369</c:v>
                </c:pt>
                <c:pt idx="7" formatCode="General">
                  <c:v>27090</c:v>
                </c:pt>
                <c:pt idx="8" formatCode="General">
                  <c:v>26344</c:v>
                </c:pt>
                <c:pt idx="9" formatCode="General">
                  <c:v>24807</c:v>
                </c:pt>
                <c:pt idx="10" formatCode="General">
                  <c:v>25171</c:v>
                </c:pt>
                <c:pt idx="11" formatCode="General">
                  <c:v>24442</c:v>
                </c:pt>
                <c:pt idx="12" formatCode="General">
                  <c:v>24714</c:v>
                </c:pt>
                <c:pt idx="13" formatCode="General">
                  <c:v>24375</c:v>
                </c:pt>
                <c:pt idx="14" formatCode="General">
                  <c:v>25343</c:v>
                </c:pt>
                <c:pt idx="15" formatCode="General">
                  <c:v>24867</c:v>
                </c:pt>
                <c:pt idx="16" formatCode="General">
                  <c:v>25348</c:v>
                </c:pt>
                <c:pt idx="17" formatCode="General">
                  <c:v>25248</c:v>
                </c:pt>
                <c:pt idx="18" formatCode="General">
                  <c:v>25084</c:v>
                </c:pt>
                <c:pt idx="19" formatCode="General">
                  <c:v>24933</c:v>
                </c:pt>
                <c:pt idx="20" formatCode="General">
                  <c:v>24819</c:v>
                </c:pt>
                <c:pt idx="21" formatCode="General">
                  <c:v>24506</c:v>
                </c:pt>
                <c:pt idx="22" formatCode="General">
                  <c:v>23217</c:v>
                </c:pt>
                <c:pt idx="23" formatCode="General">
                  <c:v>22745</c:v>
                </c:pt>
                <c:pt idx="24" formatCode="General">
                  <c:v>22112</c:v>
                </c:pt>
                <c:pt idx="25" formatCode="General">
                  <c:v>21393</c:v>
                </c:pt>
                <c:pt idx="26" formatCode="General">
                  <c:v>19728</c:v>
                </c:pt>
                <c:pt idx="27" formatCode="General">
                  <c:v>18575</c:v>
                </c:pt>
                <c:pt idx="28" formatCode="General">
                  <c:v>18385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3B-4D17-A87E-CD12B844A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474432"/>
        <c:axId val="117660416"/>
      </c:barChart>
      <c:lineChart>
        <c:grouping val="standard"/>
        <c:varyColors val="0"/>
        <c:ser>
          <c:idx val="2"/>
          <c:order val="1"/>
          <c:tx>
            <c:strRef>
              <c:f>'RAZAO MORTE MATERNA SERIE HIST'!$D$2</c:f>
              <c:strCache>
                <c:ptCount val="1"/>
                <c:pt idx="0">
                  <c:v>RMM 
sem COVID (2021)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'RAZAO MORTE MATERNA SERIE HIST'!$A$3:$A$31</c:f>
              <c:strCach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2021*</c:v>
                </c:pt>
                <c:pt idx="28">
                  <c:v>2022*</c:v>
                </c:pt>
              </c:strCache>
            </c:strRef>
          </c:cat>
          <c:val>
            <c:numRef>
              <c:f>'RAZAO MORTE MATERNA SERIE HIST'!$D$3:$D$31</c:f>
              <c:numCache>
                <c:formatCode>0.0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43.068640646029607</c:v>
                </c:pt>
                <c:pt idx="28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B-4D17-A87E-CD12B844A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474432"/>
        <c:axId val="117660416"/>
      </c:lineChart>
      <c:lineChart>
        <c:grouping val="standard"/>
        <c:varyColors val="0"/>
        <c:ser>
          <c:idx val="0"/>
          <c:order val="0"/>
          <c:tx>
            <c:strRef>
              <c:f>'RAZAO MORTE MATERNA SERIE HIST'!$B$2</c:f>
              <c:strCache>
                <c:ptCount val="1"/>
                <c:pt idx="0">
                  <c:v>RMM total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3B-4D17-A87E-CD12B844AD1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3B-4D17-A87E-CD12B844AD1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3B-4D17-A87E-CD12B844AD1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3B-4D17-A87E-CD12B844AD1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3B-4D17-A87E-CD12B844AD1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3B-4D17-A87E-CD12B844AD1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3B-4D17-A87E-CD12B844AD1C}"/>
                </c:ext>
              </c:extLst>
            </c:dLbl>
            <c:dLbl>
              <c:idx val="26"/>
              <c:layout>
                <c:manualLayout>
                  <c:x val="-3.1249726182301311E-2"/>
                  <c:y val="-1.9004190117959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3B-4D17-A87E-CD12B844AD1C}"/>
                </c:ext>
              </c:extLst>
            </c:dLbl>
            <c:dLbl>
              <c:idx val="28"/>
              <c:layout>
                <c:manualLayout>
                  <c:x val="-9.6239396715783725E-3"/>
                  <c:y val="4.811297279550811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3B-4D17-A87E-CD12B844A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7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'RAZAO MORTE MATERNA SERIE HIST'!$A$3:$A$31</c:f>
              <c:strCach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2021*</c:v>
                </c:pt>
                <c:pt idx="28">
                  <c:v>2022*</c:v>
                </c:pt>
              </c:strCache>
            </c:strRef>
          </c:cat>
          <c:val>
            <c:numRef>
              <c:f>'RAZAO MORTE MATERNA SERIE HIST'!$B$3:$B$31</c:f>
              <c:numCache>
                <c:formatCode>0.0</c:formatCode>
                <c:ptCount val="29"/>
                <c:pt idx="0">
                  <c:v>82.28</c:v>
                </c:pt>
                <c:pt idx="1">
                  <c:v>67.09</c:v>
                </c:pt>
                <c:pt idx="2">
                  <c:v>50.26</c:v>
                </c:pt>
                <c:pt idx="3">
                  <c:v>53.55</c:v>
                </c:pt>
                <c:pt idx="4">
                  <c:v>37.867052222107468</c:v>
                </c:pt>
                <c:pt idx="5">
                  <c:v>71.133392046609302</c:v>
                </c:pt>
                <c:pt idx="6">
                  <c:v>33.739329936907453</c:v>
                </c:pt>
                <c:pt idx="7">
                  <c:v>51.700579785073302</c:v>
                </c:pt>
                <c:pt idx="8">
                  <c:v>26.571515335560282</c:v>
                </c:pt>
                <c:pt idx="9">
                  <c:v>32.248961986536059</c:v>
                </c:pt>
                <c:pt idx="10">
                  <c:v>87.402169162925588</c:v>
                </c:pt>
                <c:pt idx="11">
                  <c:v>32.730545781850914</c:v>
                </c:pt>
                <c:pt idx="12">
                  <c:v>64.919256674511075</c:v>
                </c:pt>
                <c:pt idx="13">
                  <c:v>32.820512820512818</c:v>
                </c:pt>
                <c:pt idx="14">
                  <c:v>51.294191919191924</c:v>
                </c:pt>
                <c:pt idx="15">
                  <c:v>24.128362890577872</c:v>
                </c:pt>
                <c:pt idx="16">
                  <c:v>35.5</c:v>
                </c:pt>
                <c:pt idx="17">
                  <c:v>59.410646387832699</c:v>
                </c:pt>
                <c:pt idx="18">
                  <c:v>23.9</c:v>
                </c:pt>
                <c:pt idx="19">
                  <c:v>32.1</c:v>
                </c:pt>
                <c:pt idx="20">
                  <c:v>36.299999999999997</c:v>
                </c:pt>
                <c:pt idx="21">
                  <c:v>32.6</c:v>
                </c:pt>
                <c:pt idx="22">
                  <c:v>8.6</c:v>
                </c:pt>
                <c:pt idx="23">
                  <c:v>17.600000000000001</c:v>
                </c:pt>
                <c:pt idx="24">
                  <c:v>13.6</c:v>
                </c:pt>
                <c:pt idx="25">
                  <c:v>9.4</c:v>
                </c:pt>
                <c:pt idx="26">
                  <c:v>30.4</c:v>
                </c:pt>
                <c:pt idx="27">
                  <c:v>91.5</c:v>
                </c:pt>
                <c:pt idx="28">
                  <c:v>16.317650258362796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B3B-4D17-A87E-CD12B844AD1C}"/>
            </c:ext>
          </c:extLst>
        </c:ser>
        <c:ser>
          <c:idx val="3"/>
          <c:order val="2"/>
          <c:tx>
            <c:strRef>
              <c:f>'RAZAO MORTE MATERNA SERIE HIST'!$C$2</c:f>
              <c:strCache>
                <c:ptCount val="1"/>
                <c:pt idx="0">
                  <c:v>Nº óbitos 
maternos 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7"/>
              <c:layout>
                <c:manualLayout>
                  <c:x val="-1.8281801006914577E-2"/>
                  <c:y val="1.7592249067460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3B-4D17-A87E-CD12B844AD1C}"/>
                </c:ext>
              </c:extLst>
            </c:dLbl>
            <c:dLbl>
              <c:idx val="28"/>
              <c:layout>
                <c:manualLayout>
                  <c:x val="-1.5234835999989555E-2"/>
                  <c:y val="-2.927090103669695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3B-4D17-A87E-CD12B844AD1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'RAZAO MORTE MATERNA SERIE HIST'!$A$3:$A$31</c:f>
              <c:strCach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2021*</c:v>
                </c:pt>
                <c:pt idx="28">
                  <c:v>2022*</c:v>
                </c:pt>
              </c:strCache>
            </c:strRef>
          </c:cat>
          <c:val>
            <c:numRef>
              <c:f>'RAZAO MORTE MATERNA SERIE HIST'!$C$3:$C$31</c:f>
              <c:numCache>
                <c:formatCode>0</c:formatCode>
                <c:ptCount val="29"/>
                <c:pt idx="0">
                  <c:v>25.000777999999997</c:v>
                </c:pt>
                <c:pt idx="1">
                  <c:v>19.999529000000003</c:v>
                </c:pt>
                <c:pt idx="2">
                  <c:v>14.999091799999999</c:v>
                </c:pt>
                <c:pt idx="3">
                  <c:v>16.001275499999998</c:v>
                </c:pt>
                <c:pt idx="4">
                  <c:v>10.999999999999998</c:v>
                </c:pt>
                <c:pt idx="5">
                  <c:v>21.069710724205677</c:v>
                </c:pt>
                <c:pt idx="6">
                  <c:v>9.908903809170349</c:v>
                </c:pt>
                <c:pt idx="7">
                  <c:v>14.005687063776357</c:v>
                </c:pt>
                <c:pt idx="8">
                  <c:v>7</c:v>
                </c:pt>
                <c:pt idx="9">
                  <c:v>8</c:v>
                </c:pt>
                <c:pt idx="10" formatCode="General">
                  <c:v>22</c:v>
                </c:pt>
                <c:pt idx="11" formatCode="General">
                  <c:v>8</c:v>
                </c:pt>
                <c:pt idx="12" formatCode="General">
                  <c:v>16</c:v>
                </c:pt>
                <c:pt idx="13" formatCode="General">
                  <c:v>8</c:v>
                </c:pt>
                <c:pt idx="14" formatCode="General">
                  <c:v>13</c:v>
                </c:pt>
                <c:pt idx="15" formatCode="General">
                  <c:v>6</c:v>
                </c:pt>
                <c:pt idx="16" formatCode="General">
                  <c:v>9</c:v>
                </c:pt>
                <c:pt idx="17" formatCode="General">
                  <c:v>15</c:v>
                </c:pt>
                <c:pt idx="18" formatCode="General">
                  <c:v>6</c:v>
                </c:pt>
                <c:pt idx="19" formatCode="General">
                  <c:v>8</c:v>
                </c:pt>
                <c:pt idx="20" formatCode="General">
                  <c:v>9</c:v>
                </c:pt>
                <c:pt idx="21" formatCode="General">
                  <c:v>8</c:v>
                </c:pt>
                <c:pt idx="22" formatCode="General">
                  <c:v>2</c:v>
                </c:pt>
                <c:pt idx="23" formatCode="General">
                  <c:v>4</c:v>
                </c:pt>
                <c:pt idx="24" formatCode="General">
                  <c:v>3</c:v>
                </c:pt>
                <c:pt idx="25" formatCode="General">
                  <c:v>2</c:v>
                </c:pt>
                <c:pt idx="26" formatCode="General">
                  <c:v>6</c:v>
                </c:pt>
                <c:pt idx="27" formatCode="General">
                  <c:v>17</c:v>
                </c:pt>
                <c:pt idx="28" formatCode="General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B3B-4D17-A87E-CD12B844A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9848592"/>
        <c:axId val="749842688"/>
      </c:lineChart>
      <c:catAx>
        <c:axId val="12347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7660416"/>
        <c:crosses val="autoZero"/>
        <c:auto val="1"/>
        <c:lblAlgn val="ctr"/>
        <c:lblOffset val="100"/>
        <c:noMultiLvlLbl val="0"/>
      </c:catAx>
      <c:valAx>
        <c:axId val="11766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ysClr val="windowText" lastClr="000000"/>
                    </a:solidFill>
                  </a:rPr>
                  <a:t>RMM</a:t>
                </a:r>
                <a:r>
                  <a:rPr lang="pt-BR" baseline="0">
                    <a:solidFill>
                      <a:sysClr val="windowText" lastClr="000000"/>
                    </a:solidFill>
                  </a:rPr>
                  <a:t>/100.000 </a:t>
                </a:r>
                <a:endParaRPr lang="pt-BR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1067251408507011E-2"/>
              <c:y val="0.39081303781072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474432"/>
        <c:crosses val="autoZero"/>
        <c:crossBetween val="between"/>
      </c:valAx>
      <c:valAx>
        <c:axId val="749842688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9848592"/>
        <c:crosses val="max"/>
        <c:crossBetween val="between"/>
      </c:valAx>
      <c:catAx>
        <c:axId val="749848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98426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3743031869424086"/>
          <c:y val="0.83779789337535682"/>
          <c:w val="0.61359650962838796"/>
          <c:h val="9.6505598253743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0" i="0" baseline="0" dirty="0">
                <a:solidFill>
                  <a:sysClr val="windowText" lastClr="000000"/>
                </a:solidFill>
                <a:effectLst/>
              </a:rPr>
              <a:t>Cobertura vacinal, Curitiba - Dezembro 2022</a:t>
            </a:r>
            <a:endParaRPr lang="pt-BR" sz="1800" dirty="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4.4847579323082032E-2"/>
          <c:y val="3.12190502801968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7069356187902028E-2"/>
          <c:y val="0.16006096173968426"/>
          <c:w val="0.9427530575071571"/>
          <c:h val="0.65914530627282386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DS!$E$16</c:f>
              <c:strCache>
                <c:ptCount val="1"/>
                <c:pt idx="0">
                  <c:v>cobertura </c:v>
                </c:pt>
              </c:strCache>
            </c:strRef>
          </c:tx>
          <c:spPr>
            <a:solidFill>
              <a:srgbClr val="CF797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48-4D20-A908-51A84C4062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48-4D20-A908-51A84C4062C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248-4D20-A908-51A84C4062C6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248-4D20-A908-51A84C4062C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248-4D20-A908-51A84C4062C6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248-4D20-A908-51A84C4062C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248-4D20-A908-51A84C4062C6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248-4D20-A908-51A84C4062C6}"/>
              </c:ext>
            </c:extLst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248-4D20-A908-51A84C4062C6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248-4D20-A908-51A84C4062C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248-4D20-A908-51A84C4062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DS!$A$17:$A$27</c:f>
              <c:strCache>
                <c:ptCount val="11"/>
                <c:pt idx="0">
                  <c:v>BCG</c:v>
                </c:pt>
                <c:pt idx="1">
                  <c:v>ROTAVIRUS</c:v>
                </c:pt>
                <c:pt idx="2">
                  <c:v>MENINGO C</c:v>
                </c:pt>
                <c:pt idx="3">
                  <c:v>PENTA</c:v>
                </c:pt>
                <c:pt idx="4">
                  <c:v>PNEUMO 10</c:v>
                </c:pt>
                <c:pt idx="5">
                  <c:v>POLIO VIP</c:v>
                </c:pt>
                <c:pt idx="6">
                  <c:v>FEBRE AMARELA</c:v>
                </c:pt>
                <c:pt idx="7">
                  <c:v>VTV (D1)</c:v>
                </c:pt>
                <c:pt idx="8">
                  <c:v>HEPATITE A</c:v>
                </c:pt>
                <c:pt idx="9">
                  <c:v>VARICELA D1</c:v>
                </c:pt>
                <c:pt idx="10">
                  <c:v>TRÍPLICE VIRAL D2</c:v>
                </c:pt>
              </c:strCache>
            </c:strRef>
          </c:cat>
          <c:val>
            <c:numRef>
              <c:f>DS!$E$17:$E$27</c:f>
              <c:numCache>
                <c:formatCode>0.0%</c:formatCode>
                <c:ptCount val="11"/>
                <c:pt idx="0">
                  <c:v>0.95445491251682368</c:v>
                </c:pt>
                <c:pt idx="1">
                  <c:v>0.95283983849259757</c:v>
                </c:pt>
                <c:pt idx="2">
                  <c:v>0.96247644683714673</c:v>
                </c:pt>
                <c:pt idx="3">
                  <c:v>0.9339434724091521</c:v>
                </c:pt>
                <c:pt idx="4">
                  <c:v>0.97615074024226112</c:v>
                </c:pt>
                <c:pt idx="5">
                  <c:v>0.93222072678331092</c:v>
                </c:pt>
                <c:pt idx="6">
                  <c:v>0.78395693135935396</c:v>
                </c:pt>
                <c:pt idx="7">
                  <c:v>0.91062906724511927</c:v>
                </c:pt>
                <c:pt idx="8">
                  <c:v>0.93568329718004339</c:v>
                </c:pt>
                <c:pt idx="9">
                  <c:v>0.92114967462039044</c:v>
                </c:pt>
                <c:pt idx="10">
                  <c:v>0.82196312364425161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248-4D20-A908-51A84C4062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175392224"/>
        <c:axId val="175391832"/>
      </c:barChart>
      <c:lineChart>
        <c:grouping val="standard"/>
        <c:varyColors val="0"/>
        <c:ser>
          <c:idx val="0"/>
          <c:order val="1"/>
          <c:tx>
            <c:strRef>
              <c:f>DS!$F$16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19"/>
            <c:spPr>
              <a:solidFill>
                <a:srgbClr val="FF0000"/>
              </a:solidFill>
              <a:ln w="22225">
                <a:noFill/>
              </a:ln>
              <a:effectLst/>
            </c:spPr>
          </c:marker>
          <c:dLbls>
            <c:delete val="1"/>
          </c:dLbls>
          <c:cat>
            <c:strRef>
              <c:f>DS!$A$17:$A$27</c:f>
              <c:strCache>
                <c:ptCount val="11"/>
                <c:pt idx="0">
                  <c:v>BCG</c:v>
                </c:pt>
                <c:pt idx="1">
                  <c:v>ROTAVIRUS</c:v>
                </c:pt>
                <c:pt idx="2">
                  <c:v>MENINGO C</c:v>
                </c:pt>
                <c:pt idx="3">
                  <c:v>PENTA</c:v>
                </c:pt>
                <c:pt idx="4">
                  <c:v>PNEUMO 10</c:v>
                </c:pt>
                <c:pt idx="5">
                  <c:v>POLIO VIP</c:v>
                </c:pt>
                <c:pt idx="6">
                  <c:v>FEBRE AMARELA</c:v>
                </c:pt>
                <c:pt idx="7">
                  <c:v>VTV (D1)</c:v>
                </c:pt>
                <c:pt idx="8">
                  <c:v>HEPATITE A</c:v>
                </c:pt>
                <c:pt idx="9">
                  <c:v>VARICELA D1</c:v>
                </c:pt>
                <c:pt idx="10">
                  <c:v>TRÍPLICE VIRAL D2</c:v>
                </c:pt>
              </c:strCache>
            </c:strRef>
          </c:cat>
          <c:val>
            <c:numRef>
              <c:f>DS!$F$17:$F$27</c:f>
              <c:numCache>
                <c:formatCode>0%</c:formatCode>
                <c:ptCount val="11"/>
                <c:pt idx="0">
                  <c:v>0.9</c:v>
                </c:pt>
                <c:pt idx="1">
                  <c:v>0.9</c:v>
                </c:pt>
                <c:pt idx="2">
                  <c:v>0.95</c:v>
                </c:pt>
                <c:pt idx="3">
                  <c:v>0.95</c:v>
                </c:pt>
                <c:pt idx="4">
                  <c:v>0.95</c:v>
                </c:pt>
                <c:pt idx="5">
                  <c:v>0.95</c:v>
                </c:pt>
                <c:pt idx="6">
                  <c:v>0.95</c:v>
                </c:pt>
                <c:pt idx="7">
                  <c:v>0.95</c:v>
                </c:pt>
                <c:pt idx="8">
                  <c:v>0.95</c:v>
                </c:pt>
                <c:pt idx="9">
                  <c:v>0.95</c:v>
                </c:pt>
                <c:pt idx="10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7248-4D20-A908-51A84C4062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389872"/>
        <c:axId val="175391440"/>
      </c:lineChart>
      <c:catAx>
        <c:axId val="17538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391440"/>
        <c:crosses val="autoZero"/>
        <c:auto val="1"/>
        <c:lblAlgn val="ctr"/>
        <c:lblOffset val="100"/>
        <c:noMultiLvlLbl val="0"/>
      </c:catAx>
      <c:valAx>
        <c:axId val="175391440"/>
        <c:scaling>
          <c:orientation val="minMax"/>
          <c:max val="1.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crossAx val="175389872"/>
        <c:crosses val="autoZero"/>
        <c:crossBetween val="between"/>
        <c:majorUnit val="0.2"/>
      </c:valAx>
      <c:valAx>
        <c:axId val="175391832"/>
        <c:scaling>
          <c:orientation val="minMax"/>
        </c:scaling>
        <c:delete val="1"/>
        <c:axPos val="r"/>
        <c:numFmt formatCode="0.0%" sourceLinked="1"/>
        <c:majorTickMark val="out"/>
        <c:minorTickMark val="none"/>
        <c:tickLblPos val="nextTo"/>
        <c:crossAx val="175392224"/>
        <c:crosses val="max"/>
        <c:crossBetween val="between"/>
      </c:valAx>
      <c:catAx>
        <c:axId val="175392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39183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3662236628425735"/>
          <c:y val="0.9190285687103118"/>
          <c:w val="0.29771549051059576"/>
          <c:h val="8.097143128968822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ysClr val="windowText" lastClr="000000"/>
                </a:solidFill>
              </a:rPr>
              <a:t>Cobertura Vacinal Curitiba </a:t>
            </a:r>
          </a:p>
          <a:p>
            <a:pPr>
              <a:defRPr sz="1800"/>
            </a:pPr>
            <a:r>
              <a:rPr lang="pt-BR" sz="1800" b="1" dirty="0">
                <a:solidFill>
                  <a:sysClr val="windowText" lastClr="000000"/>
                </a:solidFill>
              </a:rPr>
              <a:t>2021 - 2022</a:t>
            </a:r>
          </a:p>
        </c:rich>
      </c:tx>
      <c:layout>
        <c:manualLayout>
          <c:xMode val="edge"/>
          <c:yMode val="edge"/>
          <c:x val="0.31840904467875708"/>
          <c:y val="1.733580776462948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Planilha1!$J$5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1FA5B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1FA5B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FCE-2F40-81C7-535CC66490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Planilha1!$I$6:$I$16</c:f>
              <c:strCache>
                <c:ptCount val="11"/>
                <c:pt idx="0">
                  <c:v>BCG</c:v>
                </c:pt>
                <c:pt idx="1">
                  <c:v>ROTAVIRUS</c:v>
                </c:pt>
                <c:pt idx="2">
                  <c:v>MENINGO C</c:v>
                </c:pt>
                <c:pt idx="3">
                  <c:v>PENTA</c:v>
                </c:pt>
                <c:pt idx="4">
                  <c:v>PNEUMO 10</c:v>
                </c:pt>
                <c:pt idx="5">
                  <c:v>POLIO VIP</c:v>
                </c:pt>
                <c:pt idx="6">
                  <c:v>FEBRE AMARELA</c:v>
                </c:pt>
                <c:pt idx="7">
                  <c:v>VTV</c:v>
                </c:pt>
                <c:pt idx="8">
                  <c:v>HEPATITE A</c:v>
                </c:pt>
                <c:pt idx="9">
                  <c:v>VARICELA D1</c:v>
                </c:pt>
                <c:pt idx="10">
                  <c:v>TRÍPLICE VIRAL D2</c:v>
                </c:pt>
              </c:strCache>
            </c:strRef>
          </c:cat>
          <c:val>
            <c:numRef>
              <c:f>Planilha1!$J$6:$J$16</c:f>
              <c:numCache>
                <c:formatCode>0%</c:formatCode>
                <c:ptCount val="11"/>
                <c:pt idx="0">
                  <c:v>0.93115684882895666</c:v>
                </c:pt>
                <c:pt idx="1">
                  <c:v>0.9617763358004664</c:v>
                </c:pt>
                <c:pt idx="2">
                  <c:v>0.94119436276994828</c:v>
                </c:pt>
                <c:pt idx="3">
                  <c:v>0.77765385785258034</c:v>
                </c:pt>
                <c:pt idx="4">
                  <c:v>0.8565852174794687</c:v>
                </c:pt>
                <c:pt idx="5">
                  <c:v>0.77582885531785462</c:v>
                </c:pt>
                <c:pt idx="6">
                  <c:v>0.72406975565243836</c:v>
                </c:pt>
                <c:pt idx="7">
                  <c:v>0.85704074338813441</c:v>
                </c:pt>
                <c:pt idx="8">
                  <c:v>0.93633207393035844</c:v>
                </c:pt>
                <c:pt idx="9">
                  <c:v>0.78852241396916167</c:v>
                </c:pt>
                <c:pt idx="10">
                  <c:v>0.78852241396916167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CE-2F40-81C7-535CC664900C}"/>
            </c:ext>
          </c:extLst>
        </c:ser>
        <c:ser>
          <c:idx val="1"/>
          <c:order val="1"/>
          <c:tx>
            <c:strRef>
              <c:f>Planilha1!$K$5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D6C84">
                <a:alpha val="81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9856292209473743E-3"/>
                  <c:y val="-5.9941399022813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CE-2F40-81C7-535CC664900C}"/>
                </c:ext>
              </c:extLst>
            </c:dLbl>
            <c:dLbl>
              <c:idx val="1"/>
              <c:layout>
                <c:manualLayout>
                  <c:x val="9.3165674244386036E-3"/>
                  <c:y val="-5.9941399022813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CE-2F40-81C7-535CC664900C}"/>
                </c:ext>
              </c:extLst>
            </c:dLbl>
            <c:dLbl>
              <c:idx val="2"/>
              <c:layout>
                <c:manualLayout>
                  <c:x val="7.9856292209473743E-3"/>
                  <c:y val="-2.7472823850384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CE-2F40-81C7-535CC664900C}"/>
                </c:ext>
              </c:extLst>
            </c:dLbl>
            <c:dLbl>
              <c:idx val="7"/>
              <c:layout>
                <c:manualLayout>
                  <c:x val="6.6546910174560478E-3"/>
                  <c:y val="-5.994139902281360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FCE-2F40-81C7-535CC664900C}"/>
                </c:ext>
              </c:extLst>
            </c:dLbl>
            <c:dLbl>
              <c:idx val="8"/>
              <c:layout>
                <c:manualLayout>
                  <c:x val="6.6546910174560478E-3"/>
                  <c:y val="2.9970699511406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FCE-2F40-81C7-535CC664900C}"/>
                </c:ext>
              </c:extLst>
            </c:dLbl>
            <c:dLbl>
              <c:idx val="10"/>
              <c:layout>
                <c:manualLayout>
                  <c:x val="7.98562922094718E-3"/>
                  <c:y val="-5.49456477007681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FCE-2F40-81C7-535CC6649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Planilha1!$I$6:$I$16</c:f>
              <c:strCache>
                <c:ptCount val="11"/>
                <c:pt idx="0">
                  <c:v>BCG</c:v>
                </c:pt>
                <c:pt idx="1">
                  <c:v>ROTAVIRUS</c:v>
                </c:pt>
                <c:pt idx="2">
                  <c:v>MENINGO C</c:v>
                </c:pt>
                <c:pt idx="3">
                  <c:v>PENTA</c:v>
                </c:pt>
                <c:pt idx="4">
                  <c:v>PNEUMO 10</c:v>
                </c:pt>
                <c:pt idx="5">
                  <c:v>POLIO VIP</c:v>
                </c:pt>
                <c:pt idx="6">
                  <c:v>FEBRE AMARELA</c:v>
                </c:pt>
                <c:pt idx="7">
                  <c:v>VTV</c:v>
                </c:pt>
                <c:pt idx="8">
                  <c:v>HEPATITE A</c:v>
                </c:pt>
                <c:pt idx="9">
                  <c:v>VARICELA D1</c:v>
                </c:pt>
                <c:pt idx="10">
                  <c:v>TRÍPLICE VIRAL D2</c:v>
                </c:pt>
              </c:strCache>
            </c:strRef>
          </c:cat>
          <c:val>
            <c:numRef>
              <c:f>Planilha1!$K$6:$K$16</c:f>
              <c:numCache>
                <c:formatCode>0%</c:formatCode>
                <c:ptCount val="11"/>
                <c:pt idx="0">
                  <c:v>0.95445491251682368</c:v>
                </c:pt>
                <c:pt idx="1">
                  <c:v>0.95283983849259757</c:v>
                </c:pt>
                <c:pt idx="2">
                  <c:v>0.96247644683714673</c:v>
                </c:pt>
                <c:pt idx="3">
                  <c:v>0.9339434724091521</c:v>
                </c:pt>
                <c:pt idx="4">
                  <c:v>0.97615074024226112</c:v>
                </c:pt>
                <c:pt idx="5">
                  <c:v>0.93222072678331092</c:v>
                </c:pt>
                <c:pt idx="6">
                  <c:v>0.78395693135935396</c:v>
                </c:pt>
                <c:pt idx="7">
                  <c:v>0.91062906724511927</c:v>
                </c:pt>
                <c:pt idx="8">
                  <c:v>0.93568329718004339</c:v>
                </c:pt>
                <c:pt idx="9">
                  <c:v>0.92114967462039044</c:v>
                </c:pt>
                <c:pt idx="10">
                  <c:v>0.82196312364425161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CE-2F40-81C7-535CC6649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706425232"/>
        <c:axId val="1706424400"/>
        <c:axId val="0"/>
      </c:bar3DChart>
      <c:catAx>
        <c:axId val="170642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06424400"/>
        <c:crosses val="autoZero"/>
        <c:auto val="1"/>
        <c:lblAlgn val="ctr"/>
        <c:lblOffset val="100"/>
        <c:noMultiLvlLbl val="0"/>
      </c:catAx>
      <c:valAx>
        <c:axId val="1706424400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0642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40000"/>
        <a:lumOff val="60000"/>
        <a:alpha val="33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softEdge rad="78921"/>
    </a:effectLst>
    <a:scene3d>
      <a:camera prst="orthographicFront"/>
      <a:lightRig rig="threePt" dir="t"/>
    </a:scene3d>
    <a:sp3d>
      <a:bevelT prst="relaxedInset"/>
      <a:bevelB w="139700" prst="cross"/>
    </a:sp3d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0.02285</cdr:x>
      <cdr:y>0.16438</cdr:y>
    </cdr:from>
    <cdr:to>
      <cdr:x>0.94689</cdr:x>
      <cdr:y>0.2582</cdr:y>
    </cdr:to>
    <cdr:grpSp>
      <cdr:nvGrpSpPr>
        <cdr:cNvPr id="3" name="Grupo 2">
          <a:extLst xmlns:a="http://schemas.openxmlformats.org/drawingml/2006/main">
            <a:ext uri="{FF2B5EF4-FFF2-40B4-BE49-F238E27FC236}">
              <a16:creationId xmlns:a16="http://schemas.microsoft.com/office/drawing/2014/main" id="{A214B631-45FD-46C6-A6C9-D885817B029A}"/>
            </a:ext>
          </a:extLst>
        </cdr:cNvPr>
        <cdr:cNvGrpSpPr/>
      </cdr:nvGrpSpPr>
      <cdr:grpSpPr>
        <a:xfrm xmlns:a="http://schemas.openxmlformats.org/drawingml/2006/main">
          <a:off x="205623" y="835148"/>
          <a:ext cx="8315255" cy="476661"/>
          <a:chOff x="-159684" y="-3997"/>
          <a:chExt cx="5522065" cy="304008"/>
        </a:xfrm>
      </cdr:grpSpPr>
      <cdr:sp macro="" textlink="">
        <cdr:nvSpPr>
          <cdr:cNvPr id="4" name="Colchete esquerdo 3"/>
          <cdr:cNvSpPr/>
        </cdr:nvSpPr>
        <cdr:spPr>
          <a:xfrm xmlns:a="http://schemas.openxmlformats.org/drawingml/2006/main" rot="5400000">
            <a:off x="1570403" y="-1498298"/>
            <a:ext cx="53444" cy="3513617"/>
          </a:xfrm>
          <a:prstGeom xmlns:a="http://schemas.openxmlformats.org/drawingml/2006/main" prst="leftBracket">
            <a:avLst/>
          </a:prstGeom>
          <a:ln xmlns:a="http://schemas.openxmlformats.org/drawingml/2006/main">
            <a:solidFill>
              <a:sysClr val="windowText" lastClr="00000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pt-BR" sz="1100">
              <a:solidFill>
                <a:sysClr val="windowText" lastClr="000000"/>
              </a:solidFill>
            </a:endParaRPr>
          </a:p>
        </cdr:txBody>
      </cdr:sp>
      <cdr:sp macro="" textlink="">
        <cdr:nvSpPr>
          <cdr:cNvPr id="5" name="Colchete esquerdo 4"/>
          <cdr:cNvSpPr/>
        </cdr:nvSpPr>
        <cdr:spPr>
          <a:xfrm xmlns:a="http://schemas.openxmlformats.org/drawingml/2006/main" rot="5400000">
            <a:off x="4366957" y="-695414"/>
            <a:ext cx="77070" cy="1913779"/>
          </a:xfrm>
          <a:prstGeom xmlns:a="http://schemas.openxmlformats.org/drawingml/2006/main" prst="leftBracket">
            <a:avLst/>
          </a:prstGeom>
          <a:ln xmlns:a="http://schemas.openxmlformats.org/drawingml/2006/main">
            <a:solidFill>
              <a:sysClr val="windowText" lastClr="00000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pt-BR" sz="1100">
              <a:solidFill>
                <a:sysClr val="windowText" lastClr="000000"/>
              </a:solidFill>
            </a:endParaRPr>
          </a:p>
        </cdr:txBody>
      </cdr:sp>
      <cdr:grpSp>
        <cdr:nvGrpSpPr>
          <cdr:cNvPr id="6" name="Grupo 5">
            <a:extLst xmlns:a="http://schemas.openxmlformats.org/drawingml/2006/main">
              <a:ext uri="{FF2B5EF4-FFF2-40B4-BE49-F238E27FC236}">
                <a16:creationId xmlns:a16="http://schemas.microsoft.com/office/drawing/2014/main" id="{6CCCD07C-7D80-43C6-A641-28C96874CE54}"/>
              </a:ext>
            </a:extLst>
          </cdr:cNvPr>
          <cdr:cNvGrpSpPr/>
        </cdr:nvGrpSpPr>
        <cdr:grpSpPr>
          <a:xfrm xmlns:a="http://schemas.openxmlformats.org/drawingml/2006/main">
            <a:off x="1630680" y="-3997"/>
            <a:ext cx="3329194" cy="278081"/>
            <a:chOff x="1630680" y="-3997"/>
            <a:chExt cx="3329194" cy="278082"/>
          </a:xfrm>
        </cdr:grpSpPr>
        <cdr:sp macro="" textlink="">
          <cdr:nvSpPr>
            <cdr:cNvPr id="7" name="CaixaDeTexto 8"/>
            <cdr:cNvSpPr txBox="1"/>
          </cdr:nvSpPr>
          <cdr:spPr>
            <a:xfrm xmlns:a="http://schemas.openxmlformats.org/drawingml/2006/main">
              <a:off x="1630680" y="0"/>
              <a:ext cx="656270" cy="264560"/>
            </a:xfrm>
            <a:prstGeom xmlns:a="http://schemas.openxmlformats.org/drawingml/2006/main" prst="rect">
              <a:avLst/>
            </a:prstGeom>
            <a:noFill xmlns:a="http://schemas.openxmlformats.org/drawingml/2006/main"/>
          </cdr:spPr>
          <cdr:style>
            <a:lnRef xmlns:a="http://schemas.openxmlformats.org/drawingml/2006/main" idx="0">
              <a:scrgbClr r="0" g="0" b="0"/>
            </a:lnRef>
            <a:fillRef xmlns:a="http://schemas.openxmlformats.org/drawingml/2006/main" idx="0">
              <a:scrgbClr r="0" g="0" b="0"/>
            </a:fillRef>
            <a:effectRef xmlns:a="http://schemas.openxmlformats.org/drawingml/2006/main" idx="0">
              <a:scrgbClr r="0" g="0" b="0"/>
            </a:effectRef>
            <a:fontRef xmlns:a="http://schemas.openxmlformats.org/drawingml/2006/main" idx="minor">
              <a:schemeClr val="tx1"/>
            </a:fontRef>
          </cdr:style>
          <cdr:txBody>
            <a:bodyPr xmlns:a="http://schemas.openxmlformats.org/drawingml/2006/main" wrap="none" rtlCol="0" anchor="t">
              <a:spAutoFit/>
            </a:bodyPr>
            <a:lstStyle xmlns:a="http://schemas.openxmlformats.org/drawingml/2006/main"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r>
                <a:rPr lang="pt-BR" sz="1100"/>
                <a:t>&lt; 1 ANO</a:t>
              </a:r>
            </a:p>
          </cdr:txBody>
        </cdr:sp>
        <cdr:sp macro="" textlink="">
          <cdr:nvSpPr>
            <cdr:cNvPr id="8" name="CaixaDeTexto 9"/>
            <cdr:cNvSpPr txBox="1"/>
          </cdr:nvSpPr>
          <cdr:spPr>
            <a:xfrm xmlns:a="http://schemas.openxmlformats.org/drawingml/2006/main">
              <a:off x="4373880" y="-3997"/>
              <a:ext cx="585994" cy="278082"/>
            </a:xfrm>
            <a:prstGeom xmlns:a="http://schemas.openxmlformats.org/drawingml/2006/main" prst="rect">
              <a:avLst/>
            </a:prstGeom>
            <a:noFill xmlns:a="http://schemas.openxmlformats.org/drawingml/2006/main"/>
          </cdr:spPr>
          <cdr:style>
            <a:lnRef xmlns:a="http://schemas.openxmlformats.org/drawingml/2006/main" idx="0">
              <a:scrgbClr r="0" g="0" b="0"/>
            </a:lnRef>
            <a:fillRef xmlns:a="http://schemas.openxmlformats.org/drawingml/2006/main" idx="0">
              <a:scrgbClr r="0" g="0" b="0"/>
            </a:fillRef>
            <a:effectRef xmlns:a="http://schemas.openxmlformats.org/drawingml/2006/main" idx="0">
              <a:scrgbClr r="0" g="0" b="0"/>
            </a:effectRef>
            <a:fontRef xmlns:a="http://schemas.openxmlformats.org/drawingml/2006/main" idx="minor">
              <a:schemeClr val="tx1"/>
            </a:fontRef>
          </cdr:style>
          <cdr:txBody>
            <a:bodyPr xmlns:a="http://schemas.openxmlformats.org/drawingml/2006/main" wrap="none" rtlCol="0" anchor="t">
              <a:noAutofit/>
            </a:bodyPr>
            <a:lstStyle xmlns:a="http://schemas.openxmlformats.org/drawingml/2006/main"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r>
                <a:rPr lang="pt-BR" sz="1100"/>
                <a:t> 1 ANO</a:t>
              </a:r>
            </a:p>
          </cdr:txBody>
        </cdr:sp>
      </cdr:grp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D9B34-AC75-44E5-B023-119C817FDE8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71D4A-C8FE-46B8-BF57-5F923E5433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72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52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2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240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50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96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53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55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72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5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34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0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37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F022-6A9C-448E-BBA1-FA0F95D24FA9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F3F35-AD42-4D8D-AD41-CACE5B7B76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37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idades.ibge.gov.br/brasil/pr/curitiba/panorama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hyperlink" Target="http://sigtap.datasus.gov.br/tabela-unificada/app/sec/inicio.jsp" TargetMode="Externa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584D8D9-055B-2C26-3EBF-94781B7CC561}"/>
              </a:ext>
            </a:extLst>
          </p:cNvPr>
          <p:cNvSpPr txBox="1">
            <a:spLocks/>
          </p:cNvSpPr>
          <p:nvPr/>
        </p:nvSpPr>
        <p:spPr>
          <a:xfrm>
            <a:off x="4738254" y="1600201"/>
            <a:ext cx="7038109" cy="47276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RELATÓRIO DE GESTÃO</a:t>
            </a: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QUADRIMESTRAL  </a:t>
            </a: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 – CURITIBA</a:t>
            </a: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quadrimestre 2022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Câmara de Vereadores </a:t>
            </a:r>
            <a:r>
              <a:rPr lang="pt-B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- 27/02/2023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4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47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314037" y="435703"/>
            <a:ext cx="9162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– de janeiro a dezembro de 2022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D95B90-7F11-1705-AF9B-4D73EA952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12" y="1324663"/>
            <a:ext cx="2672496" cy="165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BCAB86-4730-BFA5-5B0D-D5EBA8505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74" y="3144981"/>
            <a:ext cx="2667104" cy="154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00DAF6E-FB0C-A928-41B8-6518F1BA9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74" y="4854585"/>
            <a:ext cx="2667104" cy="170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2B3C728-B160-D7C1-E92D-2E8754A9ADDE}"/>
              </a:ext>
            </a:extLst>
          </p:cNvPr>
          <p:cNvSpPr/>
          <p:nvPr/>
        </p:nvSpPr>
        <p:spPr>
          <a:xfrm>
            <a:off x="5916973" y="2599089"/>
            <a:ext cx="19672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Daniel </a:t>
            </a:r>
            <a:r>
              <a:rPr lang="pt-BR" sz="900" spc="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Castellano</a:t>
            </a:r>
            <a:r>
              <a:rPr lang="pt-BR" sz="9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/SCMS 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3C814BF-A9A8-1568-4B47-51D93574E0D9}"/>
              </a:ext>
            </a:extLst>
          </p:cNvPr>
          <p:cNvSpPr/>
          <p:nvPr/>
        </p:nvSpPr>
        <p:spPr>
          <a:xfrm>
            <a:off x="5630035" y="4347770"/>
            <a:ext cx="22541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Beatriz </a:t>
            </a:r>
            <a:r>
              <a:rPr lang="pt-BR" sz="900" spc="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Battistella</a:t>
            </a:r>
            <a:r>
              <a:rPr lang="pt-BR" sz="9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Nadas/SMS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A037B3-A6C5-3871-FFB4-9A439C557B56}"/>
              </a:ext>
            </a:extLst>
          </p:cNvPr>
          <p:cNvSpPr/>
          <p:nvPr/>
        </p:nvSpPr>
        <p:spPr>
          <a:xfrm>
            <a:off x="6157519" y="6270734"/>
            <a:ext cx="17684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</a:rPr>
              <a:t>Foto: </a:t>
            </a:r>
            <a:r>
              <a:rPr lang="pt-BR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</a:rPr>
              <a:t>Lucilia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</a:rPr>
              <a:t> Guimarães/SMCS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67920D1-74CE-CE8C-1595-A5E852FBC99D}"/>
              </a:ext>
            </a:extLst>
          </p:cNvPr>
          <p:cNvSpPr/>
          <p:nvPr/>
        </p:nvSpPr>
        <p:spPr>
          <a:xfrm>
            <a:off x="433411" y="6386862"/>
            <a:ext cx="3525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Fonte: E-saúde SMS -31/01/2023</a:t>
            </a:r>
          </a:p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Base de cálculo média de 20 dias/mês para APS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tângulo de cantos arredondados 12">
            <a:extLst>
              <a:ext uri="{FF2B5EF4-FFF2-40B4-BE49-F238E27FC236}">
                <a16:creationId xmlns:a16="http://schemas.microsoft.com/office/drawing/2014/main" id="{69053628-6373-3F72-9887-D52670061762}"/>
              </a:ext>
            </a:extLst>
          </p:cNvPr>
          <p:cNvSpPr/>
          <p:nvPr/>
        </p:nvSpPr>
        <p:spPr>
          <a:xfrm>
            <a:off x="8258262" y="1659879"/>
            <a:ext cx="3783628" cy="16526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>
                <a:solidFill>
                  <a:srgbClr val="000000"/>
                </a:solidFill>
                <a:latin typeface="roboto-regular"/>
              </a:rPr>
              <a:t>Foram realizados pelo </a:t>
            </a:r>
            <a:r>
              <a:rPr lang="pt-BR" sz="2400" b="1" dirty="0">
                <a:solidFill>
                  <a:srgbClr val="000000"/>
                </a:solidFill>
                <a:latin typeface="roboto-regular"/>
              </a:rPr>
              <a:t>Laboratório Municipal </a:t>
            </a:r>
            <a:r>
              <a:rPr lang="pt-BR" sz="2300" dirty="0">
                <a:solidFill>
                  <a:srgbClr val="000000"/>
                </a:solidFill>
                <a:latin typeface="roboto-regular"/>
              </a:rPr>
              <a:t>5.801.999 </a:t>
            </a:r>
            <a:r>
              <a:rPr lang="pt-BR" sz="2300" dirty="0">
                <a:solidFill>
                  <a:schemeClr val="tx1"/>
                </a:solidFill>
                <a:latin typeface="roboto-regular"/>
              </a:rPr>
              <a:t>exames realizados</a:t>
            </a:r>
            <a:r>
              <a:rPr lang="pt-BR" sz="2300" dirty="0">
                <a:solidFill>
                  <a:srgbClr val="000000"/>
                </a:solidFill>
                <a:latin typeface="roboto-regular"/>
              </a:rPr>
              <a:t>.</a:t>
            </a:r>
            <a:r>
              <a:rPr lang="pt-BR" sz="2300" b="1" i="0" dirty="0">
                <a:solidFill>
                  <a:srgbClr val="757171"/>
                </a:solidFill>
                <a:effectLst/>
                <a:latin typeface="arial" panose="020B0604020202020204" pitchFamily="34" charset="0"/>
              </a:rPr>
              <a:t> </a:t>
            </a:r>
            <a:endParaRPr lang="pt-BR" sz="2300" dirty="0"/>
          </a:p>
        </p:txBody>
      </p:sp>
      <p:sp>
        <p:nvSpPr>
          <p:cNvPr id="14" name="Retângulo de cantos arredondados 14">
            <a:extLst>
              <a:ext uri="{FF2B5EF4-FFF2-40B4-BE49-F238E27FC236}">
                <a16:creationId xmlns:a16="http://schemas.microsoft.com/office/drawing/2014/main" id="{C3A38A85-5006-598D-FA99-8B18FD396097}"/>
              </a:ext>
            </a:extLst>
          </p:cNvPr>
          <p:cNvSpPr/>
          <p:nvPr/>
        </p:nvSpPr>
        <p:spPr>
          <a:xfrm>
            <a:off x="8258262" y="3951889"/>
            <a:ext cx="3783628" cy="21188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300" kern="1200" dirty="0">
                <a:solidFill>
                  <a:schemeClr val="tx1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As Unidades de Pronto Atendimentos </a:t>
            </a:r>
            <a:r>
              <a:rPr lang="pt-BR" sz="2400" b="1" kern="1200" dirty="0">
                <a:solidFill>
                  <a:schemeClr val="tx1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(UPA) </a:t>
            </a:r>
            <a:r>
              <a:rPr lang="pt-BR" sz="2300" kern="1200" dirty="0">
                <a:solidFill>
                  <a:schemeClr val="tx1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realizaram 1.029.752 atendimentos médicos </a:t>
            </a:r>
            <a:endParaRPr lang="pt-BR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3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(2.821/dia).</a:t>
            </a:r>
            <a:endParaRPr lang="pt-BR" sz="2300" dirty="0">
              <a:solidFill>
                <a:schemeClr val="tx1"/>
              </a:solidFill>
              <a:latin typeface="roboto-regular"/>
            </a:endParaRPr>
          </a:p>
        </p:txBody>
      </p:sp>
      <p:sp>
        <p:nvSpPr>
          <p:cNvPr id="3" name="Retângulo de cantos arredondados 11">
            <a:extLst>
              <a:ext uri="{FF2B5EF4-FFF2-40B4-BE49-F238E27FC236}">
                <a16:creationId xmlns:a16="http://schemas.microsoft.com/office/drawing/2014/main" id="{742AA2EA-6B92-FF4D-59B5-B8E55862FB0D}"/>
              </a:ext>
            </a:extLst>
          </p:cNvPr>
          <p:cNvSpPr/>
          <p:nvPr/>
        </p:nvSpPr>
        <p:spPr>
          <a:xfrm>
            <a:off x="158141" y="1485728"/>
            <a:ext cx="4900792" cy="48236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BR" sz="2400" b="1" dirty="0">
                <a:solidFill>
                  <a:schemeClr val="tx1"/>
                </a:solidFill>
                <a:latin typeface="roboto-regular"/>
              </a:rPr>
              <a:t>Atenção Primária (APS)</a:t>
            </a:r>
            <a:r>
              <a:rPr lang="pt-BR" sz="2400" dirty="0">
                <a:solidFill>
                  <a:schemeClr val="tx1"/>
                </a:solidFill>
                <a:latin typeface="roboto-regular"/>
              </a:rPr>
              <a:t>: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2.054.737  consultas </a:t>
            </a:r>
            <a:r>
              <a:rPr lang="pt-BR" sz="2400" b="1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médicas</a:t>
            </a:r>
            <a:r>
              <a:rPr lang="pt-BR" sz="24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(8.561/dia);</a:t>
            </a:r>
            <a:endParaRPr lang="pt-BR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1.202.707 consultas com  </a:t>
            </a:r>
            <a:r>
              <a:rPr lang="pt-BR" sz="2400" b="1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enfermeiros</a:t>
            </a:r>
            <a:r>
              <a:rPr lang="pt-BR" sz="24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(5.011/dia);</a:t>
            </a:r>
            <a:endParaRPr lang="pt-BR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9.607.471  procedimentos </a:t>
            </a:r>
            <a:r>
              <a:rPr lang="pt-BR" sz="2400" b="1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médicos e de enfermagem</a:t>
            </a:r>
            <a:r>
              <a:rPr lang="pt-BR" sz="24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(40.031/dia);</a:t>
            </a:r>
            <a:endParaRPr lang="pt-BR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 defTabSz="985838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912.082 produção </a:t>
            </a:r>
            <a:r>
              <a:rPr lang="pt-BR" sz="2400" b="1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equipe de saúde bucal</a:t>
            </a:r>
            <a:r>
              <a:rPr lang="pt-BR" sz="24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300" kern="1200" dirty="0">
                <a:solidFill>
                  <a:srgbClr val="000000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(3.800/dia);</a:t>
            </a:r>
            <a:endParaRPr lang="pt-BR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4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5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334103"/>
            <a:ext cx="944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– </a:t>
            </a:r>
            <a:r>
              <a:rPr lang="pt-BR" sz="3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Mortalidade Infantil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9A3FB8E-4DAB-E221-DC93-87D339846C07}"/>
              </a:ext>
            </a:extLst>
          </p:cNvPr>
          <p:cNvSpPr/>
          <p:nvPr/>
        </p:nvSpPr>
        <p:spPr>
          <a:xfrm>
            <a:off x="101600" y="6573103"/>
            <a:ext cx="69200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Fonte: SMS / CE / Coordenação Eventos Vitais – SIM e SINASC  – dados preliminares em  30/01/2023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F15CB98-B53E-44B9-A787-2ACBD605D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208423"/>
              </p:ext>
            </p:extLst>
          </p:nvPr>
        </p:nvGraphicFramePr>
        <p:xfrm>
          <a:off x="101600" y="1341949"/>
          <a:ext cx="11996616" cy="519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900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5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334103"/>
            <a:ext cx="944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– </a:t>
            </a:r>
            <a:r>
              <a:rPr lang="pt-BR" sz="3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Mortalidade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9A3FB8E-4DAB-E221-DC93-87D339846C07}"/>
              </a:ext>
            </a:extLst>
          </p:cNvPr>
          <p:cNvSpPr/>
          <p:nvPr/>
        </p:nvSpPr>
        <p:spPr>
          <a:xfrm>
            <a:off x="101600" y="6573103"/>
            <a:ext cx="69200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Fonte: SMS / CE / Coordenação Eventos Vitais – SIM e SINASC  – dados preliminares em  31/01/2023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999A71F-DAF7-4AE8-96B6-D5692AB9CF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218676"/>
              </p:ext>
            </p:extLst>
          </p:nvPr>
        </p:nvGraphicFramePr>
        <p:xfrm>
          <a:off x="-121196" y="1258626"/>
          <a:ext cx="12108879" cy="538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538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554184" y="444939"/>
            <a:ext cx="893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- </a:t>
            </a:r>
            <a:r>
              <a:rPr lang="pt-BR" sz="3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Cobertura Vacinal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0C6FD7F-CE11-A7E5-08AB-366F4F827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62" y="1840061"/>
            <a:ext cx="2575807" cy="171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ia D de vacinação contra a gripe e sarampo para crianças de 6 meses a menores de 5 anos, na Unidade de Saúde Mãe Curitibana. Na imgaem, a menina Isis. Curitiba, 30/04/2022. Foto: Levy Ferreira/SMCS">
            <a:extLst>
              <a:ext uri="{FF2B5EF4-FFF2-40B4-BE49-F238E27FC236}">
                <a16:creationId xmlns:a16="http://schemas.microsoft.com/office/drawing/2014/main" id="{CFB8ED5F-D98B-D904-363E-44B3B7E3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317" y="4285300"/>
            <a:ext cx="2467652" cy="1644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B694561-A020-B33D-1D4B-697C43ABFB8A}"/>
              </a:ext>
            </a:extLst>
          </p:cNvPr>
          <p:cNvSpPr txBox="1"/>
          <p:nvPr/>
        </p:nvSpPr>
        <p:spPr>
          <a:xfrm>
            <a:off x="10207103" y="5929373"/>
            <a:ext cx="17733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Foto: Levy Ferreira/SMCS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B86CB3E-41C9-ECCA-A276-E1470BF71A03}"/>
              </a:ext>
            </a:extLst>
          </p:cNvPr>
          <p:cNvSpPr txBox="1"/>
          <p:nvPr/>
        </p:nvSpPr>
        <p:spPr>
          <a:xfrm>
            <a:off x="9210320" y="6287920"/>
            <a:ext cx="240680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Meta  - BCG  e Rotavírus 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as demais 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60745CB-2014-00A6-DF21-0EAC19C09221}"/>
              </a:ext>
            </a:extLst>
          </p:cNvPr>
          <p:cNvSpPr/>
          <p:nvPr/>
        </p:nvSpPr>
        <p:spPr>
          <a:xfrm>
            <a:off x="-71405" y="6555244"/>
            <a:ext cx="8672660" cy="24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</a:rPr>
              <a:t>Fonte: SMS/ CE/Divisão de Imunobiológicos/ Cobertura vacinal menores de 1 ano e Cobertura Vacinal de 1 ano; SIPNI em 15/02/2023.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59712"/>
              </p:ext>
            </p:extLst>
          </p:nvPr>
        </p:nvGraphicFramePr>
        <p:xfrm>
          <a:off x="211516" y="1474653"/>
          <a:ext cx="8998804" cy="508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6793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5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554184" y="444939"/>
            <a:ext cx="893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- </a:t>
            </a:r>
            <a:r>
              <a:rPr lang="pt-BR" sz="3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Cobertura Vacinal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60745CB-2014-00A6-DF21-0EAC19C09221}"/>
              </a:ext>
            </a:extLst>
          </p:cNvPr>
          <p:cNvSpPr/>
          <p:nvPr/>
        </p:nvSpPr>
        <p:spPr>
          <a:xfrm>
            <a:off x="-71405" y="6555244"/>
            <a:ext cx="8672660" cy="24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</a:rPr>
              <a:t>Fonte: SMS/ CE/Divisão de Imunobiológicos/ Cobertura vacinal menores de 1 ano e Cobertura Vacinal de 1 ano; SIPNI em 15/02/2023.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2EC4595-D671-EA56-50CD-92FC81183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31" y="1851131"/>
            <a:ext cx="2471157" cy="1620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C29B2E-D6D7-C4DA-073E-49FBDB2F9962}"/>
              </a:ext>
            </a:extLst>
          </p:cNvPr>
          <p:cNvSpPr txBox="1"/>
          <p:nvPr/>
        </p:nvSpPr>
        <p:spPr>
          <a:xfrm>
            <a:off x="10333259" y="3253793"/>
            <a:ext cx="1766454" cy="21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Lucilia Guimarães/SMCS</a:t>
            </a:r>
            <a:endParaRPr lang="pt-B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5FF9DFF-34EF-F600-60F0-1370ED937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071" y="4408735"/>
            <a:ext cx="2447636" cy="1517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2E819C6-C40E-CD41-8E71-BF609B188FF8}"/>
              </a:ext>
            </a:extLst>
          </p:cNvPr>
          <p:cNvSpPr txBox="1"/>
          <p:nvPr/>
        </p:nvSpPr>
        <p:spPr>
          <a:xfrm>
            <a:off x="10187710" y="5703058"/>
            <a:ext cx="1939636" cy="21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Daniel Castellano / SMCS</a:t>
            </a:r>
            <a:endParaRPr lang="pt-B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1">
            <a:extLst>
              <a:ext uri="{FF2B5EF4-FFF2-40B4-BE49-F238E27FC236}">
                <a16:creationId xmlns:a16="http://schemas.microsoft.com/office/drawing/2014/main" id="{49F28A0F-CE14-F3F6-993F-B808F48961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287046"/>
              </p:ext>
            </p:extLst>
          </p:nvPr>
        </p:nvGraphicFramePr>
        <p:xfrm>
          <a:off x="64654" y="1683531"/>
          <a:ext cx="9542141" cy="4237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0024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5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554184" y="444939"/>
            <a:ext cx="893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-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Cobertura Vacinal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60745CB-2014-00A6-DF21-0EAC19C09221}"/>
              </a:ext>
            </a:extLst>
          </p:cNvPr>
          <p:cNvSpPr/>
          <p:nvPr/>
        </p:nvSpPr>
        <p:spPr>
          <a:xfrm>
            <a:off x="-71405" y="6555244"/>
            <a:ext cx="8672660" cy="24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07000"/>
              </a:lnSpc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</a:rPr>
              <a:t>Fonte: SMS/ CE/Divisão de Imunobiológicos/ Cobertura vacinal menores de 1 ano e Cobertura Vacinal de 1 ano; SIPNI em 15/02/2023.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C66B0A-F188-C0B7-44E3-7B29162C6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654" y="2036288"/>
            <a:ext cx="2301678" cy="1534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9965BCF-B14B-DCAF-4510-1E63682C78E7}"/>
              </a:ext>
            </a:extLst>
          </p:cNvPr>
          <p:cNvSpPr txBox="1"/>
          <p:nvPr/>
        </p:nvSpPr>
        <p:spPr>
          <a:xfrm>
            <a:off x="9793342" y="3355206"/>
            <a:ext cx="1895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Cesar </a:t>
            </a:r>
            <a:r>
              <a:rPr lang="pt-BR" sz="800" spc="50" dirty="0" err="1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Brustolin</a:t>
            </a:r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/SMCS</a:t>
            </a:r>
            <a:endParaRPr lang="pt-BR" sz="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617123-45D3-C224-5FE6-8C0BA6905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19249" r="19249" b="27261"/>
          <a:stretch/>
        </p:blipFill>
        <p:spPr bwMode="auto">
          <a:xfrm>
            <a:off x="9716654" y="4479636"/>
            <a:ext cx="2355273" cy="1387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515D4DE-3A9C-B930-3333-80DFE7EA7D18}"/>
              </a:ext>
            </a:extLst>
          </p:cNvPr>
          <p:cNvSpPr txBox="1"/>
          <p:nvPr/>
        </p:nvSpPr>
        <p:spPr>
          <a:xfrm>
            <a:off x="9770250" y="5648698"/>
            <a:ext cx="1918855" cy="21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Daniel Castellano / SMCS</a:t>
            </a:r>
            <a:endParaRPr lang="pt-B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2">
            <a:extLst>
              <a:ext uri="{FF2B5EF4-FFF2-40B4-BE49-F238E27FC236}">
                <a16:creationId xmlns:a16="http://schemas.microsoft.com/office/drawing/2014/main" id="{44E4B9E5-19AB-A643-FB85-C60595366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213747"/>
              </p:ext>
            </p:extLst>
          </p:nvPr>
        </p:nvGraphicFramePr>
        <p:xfrm>
          <a:off x="173668" y="1448949"/>
          <a:ext cx="9312078" cy="49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8737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378"/>
            <a:ext cx="12192000" cy="6863645"/>
          </a:xfr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58A355B-58D4-0B68-1154-E4D889477224}"/>
              </a:ext>
            </a:extLst>
          </p:cNvPr>
          <p:cNvSpPr txBox="1">
            <a:spLocks/>
          </p:cNvSpPr>
          <p:nvPr/>
        </p:nvSpPr>
        <p:spPr>
          <a:xfrm>
            <a:off x="273830" y="308196"/>
            <a:ext cx="8699750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Causas de Internações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F744013-8AA9-EA2A-5A31-94D6E82D9234}"/>
              </a:ext>
            </a:extLst>
          </p:cNvPr>
          <p:cNvSpPr/>
          <p:nvPr/>
        </p:nvSpPr>
        <p:spPr>
          <a:xfrm>
            <a:off x="110838" y="6476212"/>
            <a:ext cx="4359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Fonte: SMS / CE / Coordenação Eventos Vitais – SIM e SINASC  – </a:t>
            </a:r>
          </a:p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dados preliminares em  31/01/2023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15D6D045-EF51-25A0-E65F-23F67CE19AB4}"/>
              </a:ext>
            </a:extLst>
          </p:cNvPr>
          <p:cNvSpPr txBox="1"/>
          <p:nvPr/>
        </p:nvSpPr>
        <p:spPr>
          <a:xfrm>
            <a:off x="5215095" y="6476212"/>
            <a:ext cx="7054713" cy="58140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janeiro a novembro de 2022, </a:t>
            </a:r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ocorreram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total de </a:t>
            </a:r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110.003 </a:t>
            </a:r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internações</a:t>
            </a:r>
            <a:r>
              <a:rPr lang="pt-BR" sz="1600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1600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B87CED4-896A-A118-486C-3059F3A436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820760"/>
              </p:ext>
            </p:extLst>
          </p:nvPr>
        </p:nvGraphicFramePr>
        <p:xfrm>
          <a:off x="-77808" y="1085222"/>
          <a:ext cx="12158969" cy="5310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407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66" y="3229"/>
            <a:ext cx="12654166" cy="6863645"/>
          </a:xfr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58A355B-58D4-0B68-1154-E4D889477224}"/>
              </a:ext>
            </a:extLst>
          </p:cNvPr>
          <p:cNvSpPr txBox="1">
            <a:spLocks/>
          </p:cNvSpPr>
          <p:nvPr/>
        </p:nvSpPr>
        <p:spPr>
          <a:xfrm>
            <a:off x="273830" y="308196"/>
            <a:ext cx="8699750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Causas de mortalidade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F744013-8AA9-EA2A-5A31-94D6E82D9234}"/>
              </a:ext>
            </a:extLst>
          </p:cNvPr>
          <p:cNvSpPr/>
          <p:nvPr/>
        </p:nvSpPr>
        <p:spPr>
          <a:xfrm>
            <a:off x="0" y="6480402"/>
            <a:ext cx="69200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Fonte: SMS / CE / Coordenação Eventos Vitais – SIM e SINASC </a:t>
            </a:r>
          </a:p>
          <a:p>
            <a:pPr>
              <a:spcAft>
                <a:spcPts val="0"/>
              </a:spcAft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Times New Roman" panose="02020603050405020304" pitchFamily="18" charset="0"/>
                <a:cs typeface="Times New Roman" panose="02020603050405020304" pitchFamily="18" charset="0"/>
              </a:rPr>
              <a:t>– dados preliminares em  01/02/2023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15D6D045-EF51-25A0-E65F-23F67CE19AB4}"/>
              </a:ext>
            </a:extLst>
          </p:cNvPr>
          <p:cNvSpPr txBox="1"/>
          <p:nvPr/>
        </p:nvSpPr>
        <p:spPr>
          <a:xfrm>
            <a:off x="5864917" y="6476237"/>
            <a:ext cx="6589826" cy="58140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janeiro a novembro de 2022, </a:t>
            </a:r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ocorreram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total de 13.096 óbitos</a:t>
            </a: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1800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262B0E68-63DD-A44C-BE15-2C881DC247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399352"/>
              </p:ext>
            </p:extLst>
          </p:nvPr>
        </p:nvGraphicFramePr>
        <p:xfrm>
          <a:off x="0" y="1249125"/>
          <a:ext cx="12214371" cy="521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919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5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334103"/>
            <a:ext cx="944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Auditorias</a:t>
            </a:r>
            <a:endParaRPr lang="pt-BR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0A69D4E-0DC0-F775-13A6-20B9CD842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97711"/>
              </p:ext>
            </p:extLst>
          </p:nvPr>
        </p:nvGraphicFramePr>
        <p:xfrm>
          <a:off x="0" y="1248378"/>
          <a:ext cx="12192000" cy="54912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10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0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Tipo </a:t>
                      </a:r>
                      <a:endParaRPr lang="pt-BR" sz="2000" dirty="0">
                        <a:effectLst/>
                        <a:latin typeface="roboto-regular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5453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Quantidade</a:t>
                      </a:r>
                      <a:endParaRPr lang="pt-BR" sz="2000" dirty="0">
                        <a:effectLst/>
                        <a:latin typeface="roboto-regular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Ações /Descrição do Escopo</a:t>
                      </a:r>
                      <a:endParaRPr lang="pt-BR" sz="2000" dirty="0">
                        <a:effectLst/>
                        <a:latin typeface="roboto-regular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5453" marB="0" anchor="ctr"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579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Auditorias Internas</a:t>
                      </a:r>
                      <a:endParaRPr lang="pt-BR" sz="1600" dirty="0">
                        <a:effectLst/>
                        <a:latin typeface="roboto-regular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5453" marB="0" anchor="ctr">
                    <a:solidFill>
                      <a:srgbClr val="33CC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6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 08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A7DC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Ações de Monitoramento (CNES e programação ambulatorial e hospitalar contratada), com publicações em diários oficiais, contagem de leitos, CNES (verificação críticas, cadastros de equipes)</a:t>
                      </a:r>
                      <a:r>
                        <a:rPr lang="pt-BR" sz="1600" b="1" baseline="0" dirty="0">
                          <a:effectLst/>
                        </a:rPr>
                        <a:t>, </a:t>
                      </a:r>
                      <a:r>
                        <a:rPr lang="pt-BR" sz="1600" b="1" dirty="0">
                          <a:effectLst/>
                        </a:rPr>
                        <a:t>adequações dos contratos. </a:t>
                      </a: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A7D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Acompanhamento da regularidade dos registros de processamento ambulatorial e hospitalar, com auditoria analítica mensal no relatório (SIA, SIH), indicadores de contrato </a:t>
                      </a:r>
                      <a:r>
                        <a:rPr lang="pt-BR" sz="1600" b="1" dirty="0" err="1">
                          <a:effectLst/>
                        </a:rPr>
                        <a:t>UPAs</a:t>
                      </a:r>
                      <a:r>
                        <a:rPr lang="pt-BR" sz="1600" b="1" dirty="0">
                          <a:effectLst/>
                        </a:rPr>
                        <a:t>.</a:t>
                      </a:r>
                      <a:endParaRPr lang="pt-BR" sz="1600" b="1" dirty="0">
                        <a:effectLst/>
                        <a:latin typeface="roboto-regular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1200" dirty="0">
                          <a:solidFill>
                            <a:schemeClr val="dk1"/>
                          </a:solidFill>
                          <a:effectLst/>
                        </a:rPr>
                        <a:t>Auditoria analítica das críticas referentes à atualização, solicitações e desligamentos no CNS.</a:t>
                      </a:r>
                      <a:endParaRPr lang="pt-BR" sz="1600" b="1" dirty="0">
                        <a:effectLst/>
                        <a:latin typeface="roboto-regular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A7D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757387"/>
                  </a:ext>
                </a:extLst>
              </a:tr>
              <a:tr h="855794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Auditorias Externas</a:t>
                      </a:r>
                      <a:endParaRPr lang="pt-BR" sz="1600" dirty="0">
                        <a:effectLst/>
                        <a:latin typeface="roboto-regular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5453" marB="0" anchor="ctr">
                    <a:solidFill>
                      <a:srgbClr val="33CCCC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6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6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  <a:latin typeface="roboto-regular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>
                    <a:solidFill>
                      <a:srgbClr val="A7DC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Aprovação de serviços prestados para pagamento </a:t>
                      </a:r>
                      <a:r>
                        <a:rPr lang="pt-BR" sz="1600" b="1" baseline="0" dirty="0">
                          <a:effectLst/>
                        </a:rPr>
                        <a:t>e v</a:t>
                      </a:r>
                      <a:r>
                        <a:rPr lang="pt-BR" sz="1600" b="1" dirty="0">
                          <a:effectLst/>
                        </a:rPr>
                        <a:t>erificação de regularidade de procedimentos alto Custo. Auditorias em serviço psiquiátrico, oncológico, pacientes renais e clinicas de hemodiálise, ortopedia e reabilitação auditiva.</a:t>
                      </a: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</a:tabLst>
                        <a:defRPr/>
                      </a:pPr>
                      <a:r>
                        <a:rPr lang="pt-BR" sz="1600" b="1" kern="1200" dirty="0">
                          <a:solidFill>
                            <a:schemeClr val="dk1"/>
                          </a:solidFill>
                          <a:effectLst/>
                        </a:rPr>
                        <a:t>Auditoria nos leitos de enfermaria clínica e UTI  para pagamentos dos Hospitais credenciados ao SUS de Curitiba, nos Pronto Atendimentos credenciados e  na capacidade instalada.</a:t>
                      </a:r>
                      <a:endParaRPr lang="pt-BR" sz="1600" b="1" dirty="0">
                        <a:effectLst/>
                        <a:highlight>
                          <a:srgbClr val="FFFF00"/>
                        </a:highlight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A7D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618872"/>
                  </a:ext>
                </a:extLst>
              </a:tr>
              <a:tr h="44963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Instrução e acompanhamento dos processos de habilitação</a:t>
                      </a:r>
                      <a:r>
                        <a:rPr lang="pt-BR" sz="1600" b="1" baseline="0" dirty="0">
                          <a:effectLst/>
                        </a:rPr>
                        <a:t> </a:t>
                      </a:r>
                      <a:r>
                        <a:rPr lang="pt-BR" sz="1600" b="1" dirty="0">
                          <a:effectLst/>
                        </a:rPr>
                        <a:t>junto ao MS, </a:t>
                      </a:r>
                      <a:r>
                        <a:rPr lang="pt-BR" sz="1600" b="1" kern="1200" dirty="0">
                          <a:solidFill>
                            <a:schemeClr val="dk1"/>
                          </a:solidFill>
                          <a:effectLst/>
                        </a:rPr>
                        <a:t>adequações dos contratos SUS/SIA/FPO</a:t>
                      </a:r>
                      <a:r>
                        <a:rPr lang="pt-BR" sz="1600" b="1" dirty="0">
                          <a:effectLst/>
                        </a:rPr>
                        <a:t>.</a:t>
                      </a: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effectLst/>
                        </a:rPr>
                        <a:t>Verificação de queixas e solicitações demandas pela de Ouvidoria da SMS, MP e Defensoria.</a:t>
                      </a: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A7D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</a:rPr>
                        <a:t>Avaliação dos indicadores dos prestadores com contrato de desempenho mensal dos serviços contratados/contratualizados. </a:t>
                      </a: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89886"/>
                  </a:ext>
                </a:extLst>
              </a:tr>
              <a:tr h="5680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dk1"/>
                          </a:solidFill>
                          <a:effectLst/>
                        </a:rPr>
                        <a:t>Auditoria analítica mensal no relatório “Produção BPA I por nome de usuário” emitido pelo SIA e referentes às críticas conforme a Portaria 134, profissionais sem CNS.</a:t>
                      </a:r>
                      <a:endParaRPr lang="pt-BR" sz="1600" b="1" dirty="0">
                        <a:effectLst/>
                        <a:latin typeface="roboto-regula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446" marR="25446" marT="5453" marB="0" anchor="ctr">
                    <a:solidFill>
                      <a:srgbClr val="A7D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178027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AAA845E0-4367-95C3-7917-7AD40194EECA}"/>
              </a:ext>
            </a:extLst>
          </p:cNvPr>
          <p:cNvSpPr txBox="1"/>
          <p:nvPr/>
        </p:nvSpPr>
        <p:spPr>
          <a:xfrm>
            <a:off x="9216013" y="6611779"/>
            <a:ext cx="3352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cs typeface="Arial" panose="020B0604020202020204" pitchFamily="34" charset="0"/>
              </a:rPr>
              <a:t>Fonte: SMS/CCAA – atualizados em 15/02/2023</a:t>
            </a:r>
          </a:p>
        </p:txBody>
      </p:sp>
    </p:spTree>
    <p:extLst>
      <p:ext uri="{BB962C8B-B14F-4D97-AF65-F5344CB8AC3E}">
        <p14:creationId xmlns:p14="http://schemas.microsoft.com/office/powerpoint/2010/main" val="327711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.png">
            <a:extLst>
              <a:ext uri="{FF2B5EF4-FFF2-40B4-BE49-F238E27FC236}">
                <a16:creationId xmlns:a16="http://schemas.microsoft.com/office/drawing/2014/main" id="{3A35C3FE-EC96-4F14-9400-833F2C1C20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3925" cy="860905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E3E8200-D91D-4771-8E29-5E4BE73FCBBC}"/>
              </a:ext>
            </a:extLst>
          </p:cNvPr>
          <p:cNvSpPr txBox="1"/>
          <p:nvPr/>
        </p:nvSpPr>
        <p:spPr>
          <a:xfrm>
            <a:off x="444347" y="6953741"/>
            <a:ext cx="113033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FFFF00"/>
                </a:solidFill>
              </a:rPr>
              <a:t>Fontes:</a:t>
            </a:r>
          </a:p>
          <a:p>
            <a:r>
              <a:rPr lang="pt-BR" sz="1100" b="1" dirty="0">
                <a:solidFill>
                  <a:srgbClr val="FFFF00"/>
                </a:solidFill>
              </a:rPr>
              <a:t>População Curitiba: IBGE projeção 2021 </a:t>
            </a:r>
            <a:r>
              <a:rPr lang="pt-BR" sz="1100" b="1" dirty="0">
                <a:solidFill>
                  <a:srgbClr val="FFFF00"/>
                </a:solidFill>
                <a:hlinkClick r:id="rId3"/>
              </a:rPr>
              <a:t>https://cidades.ibge.gov.br/brasil/pr/curitiba/panorama</a:t>
            </a:r>
            <a:r>
              <a:rPr lang="pt-BR" sz="1100" b="1" dirty="0">
                <a:solidFill>
                  <a:srgbClr val="FFFF00"/>
                </a:solidFill>
              </a:rPr>
              <a:t> </a:t>
            </a:r>
          </a:p>
          <a:p>
            <a:r>
              <a:rPr lang="pt-BR" sz="1100" b="1" dirty="0">
                <a:solidFill>
                  <a:srgbClr val="FFFF00"/>
                </a:solidFill>
              </a:rPr>
              <a:t>Orçamento FMS:  PMC/SMF – dados preliminares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1C21C54-1CB6-4B08-B1D1-F97C992236F2}"/>
              </a:ext>
            </a:extLst>
          </p:cNvPr>
          <p:cNvSpPr/>
          <p:nvPr/>
        </p:nvSpPr>
        <p:spPr>
          <a:xfrm>
            <a:off x="444347" y="875530"/>
            <a:ext cx="5499253" cy="251220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População Curitiba: 1.963.726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Orçamento FMS 2022: </a:t>
            </a:r>
          </a:p>
          <a:p>
            <a:pPr>
              <a:lnSpc>
                <a:spcPct val="150000"/>
              </a:lnSpc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R$ 2.536.888.335,06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68E292F-E645-4F0A-BE60-1FB9F7E69BA3}"/>
              </a:ext>
            </a:extLst>
          </p:cNvPr>
          <p:cNvSpPr/>
          <p:nvPr/>
        </p:nvSpPr>
        <p:spPr>
          <a:xfrm>
            <a:off x="988140" y="3493086"/>
            <a:ext cx="5298360" cy="3058849"/>
          </a:xfrm>
          <a:prstGeom prst="roundRect">
            <a:avLst/>
          </a:prstGeom>
          <a:solidFill>
            <a:schemeClr val="tx2">
              <a:lumMod val="60000"/>
              <a:lumOff val="40000"/>
              <a:alpha val="54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400" b="1" dirty="0">
                <a:solidFill>
                  <a:srgbClr val="002060"/>
                </a:solidFill>
              </a:rPr>
              <a:t>Orçamento 2022 </a:t>
            </a:r>
          </a:p>
          <a:p>
            <a:pPr>
              <a:spcAft>
                <a:spcPts val="5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R$ 1.291,87 Curitibano/ano</a:t>
            </a:r>
          </a:p>
          <a:p>
            <a:pPr>
              <a:spcAft>
                <a:spcPts val="5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R$ 107,65 Curitibano/mês</a:t>
            </a:r>
          </a:p>
        </p:txBody>
      </p:sp>
    </p:spTree>
    <p:extLst>
      <p:ext uri="{BB962C8B-B14F-4D97-AF65-F5344CB8AC3E}">
        <p14:creationId xmlns:p14="http://schemas.microsoft.com/office/powerpoint/2010/main" val="3246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5"/>
          </a:xfrm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D0A3674-1C5F-70A6-B5AC-78149507A048}"/>
              </a:ext>
            </a:extLst>
          </p:cNvPr>
          <p:cNvSpPr txBox="1">
            <a:spLocks/>
          </p:cNvSpPr>
          <p:nvPr/>
        </p:nvSpPr>
        <p:spPr>
          <a:xfrm>
            <a:off x="235527" y="1397057"/>
            <a:ext cx="11720945" cy="52469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cumprimento à:</a:t>
            </a:r>
            <a:b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- </a:t>
            </a:r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Lei Federal Nº 141/12</a:t>
            </a: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Capítulo IV, § 5º Artigo 36 e atendendo à Resolução CNS nº 459, de 10/10/2012.</a:t>
            </a:r>
            <a:b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- </a:t>
            </a:r>
            <a:r>
              <a:rPr lang="pt-BR" sz="3600" b="1" dirty="0"/>
              <a:t>Portaria</a:t>
            </a:r>
            <a:r>
              <a:rPr lang="pt-BR" sz="3600" dirty="0"/>
              <a:t> de Consolidação </a:t>
            </a:r>
            <a:r>
              <a:rPr lang="pt-BR" sz="3600" b="1" dirty="0"/>
              <a:t>n° 1/GM/MS</a:t>
            </a:r>
            <a:r>
              <a:rPr lang="pt-BR" sz="3600" dirty="0"/>
              <a:t>, de 28/09/2017, Artigo nº 436 - aponta a obrigatoriedade da utilização do sistema </a:t>
            </a:r>
            <a:r>
              <a:rPr lang="pt-BR" sz="3600" dirty="0" err="1"/>
              <a:t>DigiSUS</a:t>
            </a:r>
            <a:r>
              <a:rPr lang="pt-BR" sz="3600" dirty="0"/>
              <a:t> para a prestação de contas dos Relatórios de Gestão.</a:t>
            </a:r>
            <a:endParaRPr lang="pt-BR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214030"/>
            <a:ext cx="389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Base legal:</a:t>
            </a:r>
          </a:p>
        </p:txBody>
      </p:sp>
    </p:spTree>
    <p:extLst>
      <p:ext uri="{BB962C8B-B14F-4D97-AF65-F5344CB8AC3E}">
        <p14:creationId xmlns:p14="http://schemas.microsoft.com/office/powerpoint/2010/main" val="2523134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8420084-1EDC-FC70-627B-2BE931EFF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2" t="23105" r="26904" b="49669"/>
          <a:stretch/>
        </p:blipFill>
        <p:spPr>
          <a:xfrm>
            <a:off x="420595" y="1494509"/>
            <a:ext cx="7325661" cy="3488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66A367-98A7-EEBF-41E0-346C324929C0}"/>
              </a:ext>
            </a:extLst>
          </p:cNvPr>
          <p:cNvSpPr txBox="1"/>
          <p:nvPr/>
        </p:nvSpPr>
        <p:spPr>
          <a:xfrm>
            <a:off x="1302437" y="5873234"/>
            <a:ext cx="8628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000" dirty="0">
                <a:solidFill>
                  <a:srgbClr val="002060"/>
                </a:solidFill>
              </a:rPr>
              <a:t>Pesquisa realizada por telefone para 4 mil usuários atendidos em novembro/2022</a:t>
            </a:r>
          </a:p>
        </p:txBody>
      </p:sp>
      <p:pic>
        <p:nvPicPr>
          <p:cNvPr id="9" name="Imagem 6">
            <a:extLst>
              <a:ext uri="{FF2B5EF4-FFF2-40B4-BE49-F238E27FC236}">
                <a16:creationId xmlns:a16="http://schemas.microsoft.com/office/drawing/2014/main" id="{4C6403A6-E7A7-57C3-7B33-9851700F0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12" y="2900978"/>
            <a:ext cx="3583640" cy="238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B66F36D-2BCA-1150-443B-9AFF5F178EDF}"/>
              </a:ext>
            </a:extLst>
          </p:cNvPr>
          <p:cNvSpPr txBox="1">
            <a:spLocks/>
          </p:cNvSpPr>
          <p:nvPr/>
        </p:nvSpPr>
        <p:spPr>
          <a:xfrm>
            <a:off x="639590" y="13623"/>
            <a:ext cx="8699750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do Atendimento das UPA</a:t>
            </a:r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32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B853AB6-E7E6-1803-D305-1411738F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6" t="21210" r="33367" b="56708"/>
          <a:stretch/>
        </p:blipFill>
        <p:spPr>
          <a:xfrm>
            <a:off x="3431328" y="203039"/>
            <a:ext cx="3974781" cy="2387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EF76B6-651C-CF5B-612B-FAE9EC684190}"/>
              </a:ext>
            </a:extLst>
          </p:cNvPr>
          <p:cNvGrpSpPr/>
          <p:nvPr/>
        </p:nvGrpSpPr>
        <p:grpSpPr>
          <a:xfrm>
            <a:off x="572427" y="2804693"/>
            <a:ext cx="6088750" cy="3653653"/>
            <a:chOff x="5108713" y="3686744"/>
            <a:chExt cx="6513443" cy="4292813"/>
          </a:xfrm>
        </p:grpSpPr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2AEB0E5B-569A-32F0-B14B-342FE2AD9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73" t="21210" r="29412" b="72243"/>
            <a:stretch/>
          </p:blipFill>
          <p:spPr>
            <a:xfrm>
              <a:off x="5108713" y="3686744"/>
              <a:ext cx="6513443" cy="863813"/>
            </a:xfrm>
            <a:prstGeom prst="rect">
              <a:avLst/>
            </a:prstGeom>
          </p:spPr>
        </p:pic>
        <p:pic>
          <p:nvPicPr>
            <p:cNvPr id="8" name="Picture 7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F911BB5A-11B9-1BA3-F959-2F6DEC295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3" t="57043" r="29411" b="15838"/>
            <a:stretch/>
          </p:blipFill>
          <p:spPr>
            <a:xfrm>
              <a:off x="5108713" y="4401470"/>
              <a:ext cx="6513443" cy="3578087"/>
            </a:xfrm>
            <a:prstGeom prst="rect">
              <a:avLst/>
            </a:prstGeom>
          </p:spPr>
        </p:pic>
      </p:grp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CC1DC873-947D-6FFF-943D-82E8C5CF88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9" t="21209" r="32140" b="48240"/>
          <a:stretch/>
        </p:blipFill>
        <p:spPr>
          <a:xfrm>
            <a:off x="7810130" y="3429000"/>
            <a:ext cx="3619870" cy="26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4E7DA12-DE0F-CA03-DE2B-86345C25E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6" t="23777" r="31541" b="57740"/>
          <a:stretch/>
        </p:blipFill>
        <p:spPr>
          <a:xfrm>
            <a:off x="632924" y="1122363"/>
            <a:ext cx="6828580" cy="3578656"/>
          </a:xfrm>
          <a:prstGeom prst="rect">
            <a:avLst/>
          </a:prstGeom>
        </p:spPr>
      </p:pic>
      <p:pic>
        <p:nvPicPr>
          <p:cNvPr id="8" name="Imagem 5">
            <a:extLst>
              <a:ext uri="{FF2B5EF4-FFF2-40B4-BE49-F238E27FC236}">
                <a16:creationId xmlns:a16="http://schemas.microsoft.com/office/drawing/2014/main" id="{2B2CA498-C35D-B1CD-F738-78D91CA27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86" y="2871216"/>
            <a:ext cx="4151820" cy="269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B10108-C8D6-4596-05FD-23114D5406DE}"/>
              </a:ext>
            </a:extLst>
          </p:cNvPr>
          <p:cNvSpPr txBox="1"/>
          <p:nvPr/>
        </p:nvSpPr>
        <p:spPr>
          <a:xfrm>
            <a:off x="1302437" y="5873234"/>
            <a:ext cx="8343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000" dirty="0">
                <a:solidFill>
                  <a:srgbClr val="002060"/>
                </a:solidFill>
              </a:rPr>
              <a:t>Pesquisa realizada por telefone para 4 mil usuários atendidos em janeiro/2023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BDD613D-2E3B-74A8-8F18-14EAEC891208}"/>
              </a:ext>
            </a:extLst>
          </p:cNvPr>
          <p:cNvSpPr txBox="1">
            <a:spLocks/>
          </p:cNvSpPr>
          <p:nvPr/>
        </p:nvSpPr>
        <p:spPr>
          <a:xfrm>
            <a:off x="146304" y="0"/>
            <a:ext cx="12045696" cy="636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do Atendimento das Unidades Básicas de Saúde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22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A850079-1B94-A50E-3E4B-04778C45A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0" t="23823" r="33182" b="58791"/>
          <a:stretch/>
        </p:blipFill>
        <p:spPr>
          <a:xfrm>
            <a:off x="4797552" y="408116"/>
            <a:ext cx="3511296" cy="20482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AA19E5-3B2A-7451-03CB-D8EF9A22B94C}"/>
              </a:ext>
            </a:extLst>
          </p:cNvPr>
          <p:cNvGrpSpPr/>
          <p:nvPr/>
        </p:nvGrpSpPr>
        <p:grpSpPr>
          <a:xfrm>
            <a:off x="445008" y="2520380"/>
            <a:ext cx="4700016" cy="3758882"/>
            <a:chOff x="4956048" y="2550478"/>
            <a:chExt cx="4700016" cy="3758882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0D14B6E-38E3-8804-1B0B-18314D780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51" t="23545" r="30207" b="71715"/>
            <a:stretch/>
          </p:blipFill>
          <p:spPr>
            <a:xfrm>
              <a:off x="4956048" y="2550478"/>
              <a:ext cx="4700016" cy="558482"/>
            </a:xfrm>
            <a:prstGeom prst="rect">
              <a:avLst/>
            </a:prstGeom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0EB5AB9-5810-D4AB-C434-C99667FE5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52" t="52422" r="30513" b="20412"/>
            <a:stretch/>
          </p:blipFill>
          <p:spPr>
            <a:xfrm>
              <a:off x="4956048" y="3108960"/>
              <a:ext cx="4700016" cy="3200400"/>
            </a:xfrm>
            <a:prstGeom prst="rect">
              <a:avLst/>
            </a:prstGeom>
          </p:spPr>
        </p:pic>
      </p:grp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DD9A0A1-3B2C-E276-5929-CEAD89ECE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4" t="23578" r="31229" b="51733"/>
          <a:stretch/>
        </p:blipFill>
        <p:spPr>
          <a:xfrm>
            <a:off x="6553200" y="3005012"/>
            <a:ext cx="4746696" cy="304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BC91DC8-20B9-99DE-DF14-640782B58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260429"/>
              </p:ext>
            </p:extLst>
          </p:nvPr>
        </p:nvGraphicFramePr>
        <p:xfrm>
          <a:off x="1444978" y="1286933"/>
          <a:ext cx="8365066" cy="4865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C038C56-47E9-9868-779D-A2D5E093939A}"/>
              </a:ext>
            </a:extLst>
          </p:cNvPr>
          <p:cNvSpPr txBox="1"/>
          <p:nvPr/>
        </p:nvSpPr>
        <p:spPr>
          <a:xfrm>
            <a:off x="2417706" y="181802"/>
            <a:ext cx="6419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Satisfação do Usuário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56B9D9-DE66-260B-B603-8D98BC31E5BD}"/>
              </a:ext>
            </a:extLst>
          </p:cNvPr>
          <p:cNvSpPr txBox="1"/>
          <p:nvPr/>
        </p:nvSpPr>
        <p:spPr>
          <a:xfrm>
            <a:off x="2619022" y="6513689"/>
            <a:ext cx="321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SMS/Aplicativo Saúde Já Curitiba/e-Saúde</a:t>
            </a:r>
          </a:p>
        </p:txBody>
      </p:sp>
    </p:spTree>
    <p:extLst>
      <p:ext uri="{BB962C8B-B14F-4D97-AF65-F5344CB8AC3E}">
        <p14:creationId xmlns:p14="http://schemas.microsoft.com/office/powerpoint/2010/main" val="1547613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707D60B-9BD6-D53E-9090-78815CAF2CD5}"/>
              </a:ext>
            </a:extLst>
          </p:cNvPr>
          <p:cNvSpPr txBox="1"/>
          <p:nvPr/>
        </p:nvSpPr>
        <p:spPr>
          <a:xfrm>
            <a:off x="3582346" y="316965"/>
            <a:ext cx="3433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Satisfação do Usuário</a:t>
            </a:r>
            <a:endParaRPr lang="pt-BR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31CD630-2D2D-6F03-81FC-0B494DABD8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424018"/>
              </p:ext>
            </p:extLst>
          </p:nvPr>
        </p:nvGraphicFramePr>
        <p:xfrm>
          <a:off x="2252133" y="1686719"/>
          <a:ext cx="7433733" cy="423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6F3BC073-BF75-DD9C-A773-3FC961B1B066}"/>
              </a:ext>
            </a:extLst>
          </p:cNvPr>
          <p:cNvSpPr txBox="1"/>
          <p:nvPr/>
        </p:nvSpPr>
        <p:spPr>
          <a:xfrm>
            <a:off x="2619022" y="6513689"/>
            <a:ext cx="321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SMS/Aplicativo Saúde Já Curitiba/e-Saúde</a:t>
            </a:r>
          </a:p>
        </p:txBody>
      </p:sp>
    </p:spTree>
    <p:extLst>
      <p:ext uri="{BB962C8B-B14F-4D97-AF65-F5344CB8AC3E}">
        <p14:creationId xmlns:p14="http://schemas.microsoft.com/office/powerpoint/2010/main" val="268725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707D60B-9BD6-D53E-9090-78815CAF2CD5}"/>
              </a:ext>
            </a:extLst>
          </p:cNvPr>
          <p:cNvSpPr txBox="1"/>
          <p:nvPr/>
        </p:nvSpPr>
        <p:spPr>
          <a:xfrm>
            <a:off x="5930435" y="3255962"/>
            <a:ext cx="3433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Destaques: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32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CF3C2F3-B9D5-D5E6-6949-EF12D7407DAB}"/>
              </a:ext>
            </a:extLst>
          </p:cNvPr>
          <p:cNvSpPr txBox="1"/>
          <p:nvPr/>
        </p:nvSpPr>
        <p:spPr>
          <a:xfrm>
            <a:off x="4734340" y="359268"/>
            <a:ext cx="3433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Destaques:</a:t>
            </a:r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458991" y="458802"/>
            <a:ext cx="4311792" cy="60811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612034-E55E-7319-9056-C1E2C3F1A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5" y="864051"/>
            <a:ext cx="2579667" cy="3070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431D68-5C5E-EEFE-69B5-AE964E8E5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36" y="3199238"/>
            <a:ext cx="3031515" cy="1986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5A8ABF-C47D-D9CC-4EDC-A57BA16261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40" y="4536284"/>
            <a:ext cx="3420443" cy="2037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2849E19-367B-61EC-6F09-D2E4C64FF0B3}"/>
              </a:ext>
            </a:extLst>
          </p:cNvPr>
          <p:cNvSpPr txBox="1"/>
          <p:nvPr/>
        </p:nvSpPr>
        <p:spPr>
          <a:xfrm>
            <a:off x="466824" y="3699768"/>
            <a:ext cx="26653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Divulgação</a:t>
            </a:r>
            <a:endParaRPr lang="pt-BR" sz="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0ADBA7-E484-E23E-4ADD-67A7AFACD226}"/>
              </a:ext>
            </a:extLst>
          </p:cNvPr>
          <p:cNvSpPr txBox="1"/>
          <p:nvPr/>
        </p:nvSpPr>
        <p:spPr>
          <a:xfrm>
            <a:off x="6744680" y="6335454"/>
            <a:ext cx="15476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Divulgação</a:t>
            </a:r>
            <a:endParaRPr lang="pt-BR" sz="8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CACA780-F614-EBFE-E4C4-EA9459BACA31}"/>
              </a:ext>
            </a:extLst>
          </p:cNvPr>
          <p:cNvSpPr txBox="1"/>
          <p:nvPr/>
        </p:nvSpPr>
        <p:spPr>
          <a:xfrm>
            <a:off x="5577826" y="2115362"/>
            <a:ext cx="672424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Lançado em setembro </a:t>
            </a:r>
            <a:r>
              <a:rPr lang="pt-BR" sz="2800" b="1" dirty="0">
                <a:solidFill>
                  <a:schemeClr val="bg1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o programa </a:t>
            </a:r>
            <a:r>
              <a:rPr lang="pt-BR" sz="3600" b="1" dirty="0">
                <a:solidFill>
                  <a:schemeClr val="bg1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“CURITIBA </a:t>
            </a:r>
            <a:r>
              <a:rPr lang="pt-BR" sz="3600" b="1" dirty="0">
                <a:solidFill>
                  <a:schemeClr val="bg1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VIVA BEM” </a:t>
            </a:r>
            <a:r>
              <a:rPr lang="pt-BR" sz="2600" b="1" dirty="0">
                <a:solidFill>
                  <a:schemeClr val="bg1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política pública de promoção da qualidade de vida, com ações municipais que buscam a melhoria da saúde física e mental.</a:t>
            </a:r>
            <a:endParaRPr lang="pt-BR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37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" y="-13036"/>
            <a:ext cx="12193433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234182" y="477903"/>
            <a:ext cx="4692072" cy="617708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FDA0E5D-F1F8-C4B6-EA6F-027EF47E5583}"/>
              </a:ext>
            </a:extLst>
          </p:cNvPr>
          <p:cNvSpPr txBox="1"/>
          <p:nvPr/>
        </p:nvSpPr>
        <p:spPr>
          <a:xfrm>
            <a:off x="4734340" y="359268"/>
            <a:ext cx="3433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Destaques:</a:t>
            </a:r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CBC206D-C859-B8CA-3E34-5A73D5471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55" y="2269609"/>
            <a:ext cx="3004820" cy="2003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0E911B4-CB20-A71C-9E97-7E81B07F8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73" y="1234657"/>
            <a:ext cx="2180529" cy="2056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m 22" descr="Crianças aprendem sobre importância da vacinação durante &quot;aula&quot; em unidade de saúde. Curitiba, 26/10/2022. Foto: Hully Paiva/SMCS">
            <a:extLst>
              <a:ext uri="{FF2B5EF4-FFF2-40B4-BE49-F238E27FC236}">
                <a16:creationId xmlns:a16="http://schemas.microsoft.com/office/drawing/2014/main" id="{D460AA1A-5B22-2A24-1CCF-569E315D9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55" y="2227513"/>
            <a:ext cx="3083895" cy="2056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C3C1C5E1-162D-413C-840C-1587E715D6EA}"/>
              </a:ext>
            </a:extLst>
          </p:cNvPr>
          <p:cNvSpPr txBox="1"/>
          <p:nvPr/>
        </p:nvSpPr>
        <p:spPr>
          <a:xfrm>
            <a:off x="6481743" y="4013005"/>
            <a:ext cx="6094324" cy="2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Daniel Castellano/SMCS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m 18" descr="Crianças aprendem sobre importância da vacinação durante &quot;aula&quot; em unidade de saúde. Curitiba, 26/10/2022. Foto: Hully Paiva/SMCS">
            <a:extLst>
              <a:ext uri="{FF2B5EF4-FFF2-40B4-BE49-F238E27FC236}">
                <a16:creationId xmlns:a16="http://schemas.microsoft.com/office/drawing/2014/main" id="{EF6051AE-6972-923E-5868-915CE5C4A6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031" y="3728678"/>
            <a:ext cx="3009023" cy="20069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C1AB52-1F0F-1690-3B42-70FBB43EB91D}"/>
              </a:ext>
            </a:extLst>
          </p:cNvPr>
          <p:cNvSpPr txBox="1"/>
          <p:nvPr/>
        </p:nvSpPr>
        <p:spPr>
          <a:xfrm>
            <a:off x="9793542" y="5475574"/>
            <a:ext cx="2278189" cy="2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</a:t>
            </a:r>
            <a:r>
              <a:rPr lang="pt-BR" sz="900" dirty="0" err="1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Hully</a:t>
            </a: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Paiva/SMCS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D5BF130-F25E-ACCA-017B-4EF716D24A02}"/>
              </a:ext>
            </a:extLst>
          </p:cNvPr>
          <p:cNvSpPr txBox="1"/>
          <p:nvPr/>
        </p:nvSpPr>
        <p:spPr>
          <a:xfrm>
            <a:off x="1199030" y="4580546"/>
            <a:ext cx="64450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chemeClr val="bg1"/>
                </a:solidFill>
              </a:rPr>
              <a:t>Estratégias  para </a:t>
            </a:r>
            <a:r>
              <a:rPr lang="pt-BR" sz="3600" b="1" dirty="0">
                <a:solidFill>
                  <a:schemeClr val="bg1"/>
                </a:solidFill>
              </a:rPr>
              <a:t>Vacinação, </a:t>
            </a:r>
            <a:r>
              <a:rPr lang="pt-BR" sz="2600" b="1" dirty="0">
                <a:solidFill>
                  <a:schemeClr val="bg1"/>
                </a:solidFill>
              </a:rPr>
              <a:t>como a  ampliação do horário para atendimento, abertura das Unidades de Saúde aos sábados e parcerias com os CMEIs.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EE95886-94EC-7BF4-0984-F8DEA149622B}"/>
              </a:ext>
            </a:extLst>
          </p:cNvPr>
          <p:cNvSpPr txBox="1"/>
          <p:nvPr/>
        </p:nvSpPr>
        <p:spPr>
          <a:xfrm>
            <a:off x="3164293" y="4028915"/>
            <a:ext cx="2278189" cy="2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</a:t>
            </a:r>
            <a:r>
              <a:rPr lang="pt-BR" sz="900" dirty="0" err="1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Hully</a:t>
            </a: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Paiva/SMCS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58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258619" y="353019"/>
            <a:ext cx="4692072" cy="617708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FDA0E5D-F1F8-C4B6-EA6F-027EF47E5583}"/>
              </a:ext>
            </a:extLst>
          </p:cNvPr>
          <p:cNvSpPr txBox="1"/>
          <p:nvPr/>
        </p:nvSpPr>
        <p:spPr>
          <a:xfrm>
            <a:off x="4734340" y="359268"/>
            <a:ext cx="3433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Destaques: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1E03559-E2AA-E2E8-1A95-6B12127BF8A7}"/>
              </a:ext>
            </a:extLst>
          </p:cNvPr>
          <p:cNvSpPr txBox="1"/>
          <p:nvPr/>
        </p:nvSpPr>
        <p:spPr>
          <a:xfrm>
            <a:off x="602406" y="1730654"/>
            <a:ext cx="6195558" cy="3555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</a:pPr>
            <a:r>
              <a:rPr lang="pt-BR" sz="3600" b="1" dirty="0">
                <a:solidFill>
                  <a:srgbClr val="FFFFFF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Novo laboratório </a:t>
            </a:r>
            <a:r>
              <a:rPr lang="pt-BR" sz="2600" b="1" dirty="0">
                <a:solidFill>
                  <a:srgbClr val="FFFFFF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de entomologia da SMS, fica no Centro de Controle de Zoonoses e Vetores , e realiza a análise dos ovos coletados por meio das armadilhas </a:t>
            </a:r>
            <a:r>
              <a:rPr lang="pt-BR" sz="2600" b="1" dirty="0" err="1">
                <a:solidFill>
                  <a:srgbClr val="FFFFFF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ovitrampas</a:t>
            </a:r>
            <a:r>
              <a:rPr lang="pt-BR" sz="2600" b="1" dirty="0">
                <a:solidFill>
                  <a:srgbClr val="FFFFFF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para auxiliar no </a:t>
            </a:r>
            <a:r>
              <a:rPr lang="pt-BR" sz="3600" b="1" dirty="0">
                <a:solidFill>
                  <a:srgbClr val="FFFFFF"/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combate ao mosquito da dengue.</a:t>
            </a:r>
            <a:endParaRPr lang="pt-BR" sz="18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 descr="Novo laboratório de entomologia da SMS, análise dos ovos coletados por meio das armadilhas ovitrampas para auxiliar no combate ao mosquito da dengue. Curitiba, 28/10/2022. Foto: Hully Paiva/SMCS">
            <a:extLst>
              <a:ext uri="{FF2B5EF4-FFF2-40B4-BE49-F238E27FC236}">
                <a16:creationId xmlns:a16="http://schemas.microsoft.com/office/drawing/2014/main" id="{39B67F6F-BA1E-6C4B-6F92-745647822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10" y="2602493"/>
            <a:ext cx="2606267" cy="17383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63B746A-53EC-ECA9-8C95-663651246FF9}"/>
              </a:ext>
            </a:extLst>
          </p:cNvPr>
          <p:cNvSpPr txBox="1"/>
          <p:nvPr/>
        </p:nvSpPr>
        <p:spPr>
          <a:xfrm>
            <a:off x="9230236" y="4134346"/>
            <a:ext cx="1753437" cy="2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</a:t>
            </a:r>
            <a:r>
              <a:rPr lang="pt-BR" sz="900" dirty="0" err="1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Hully</a:t>
            </a: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Paiva/SMCS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m 22" descr="Novo laboratório de entomologia da SMS, análise dos ovos coletados por meio das armadilhas ovitrampas para auxiliar no combate ao mosquito da dengue. Curitiba, 28/10/2022. Foto: Hully Paiva/SMCS">
            <a:extLst>
              <a:ext uri="{FF2B5EF4-FFF2-40B4-BE49-F238E27FC236}">
                <a16:creationId xmlns:a16="http://schemas.microsoft.com/office/drawing/2014/main" id="{2967650D-8F8B-B05B-68FE-508C3EBE4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18" y="4158584"/>
            <a:ext cx="2559945" cy="17074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6EA8CA4-3EC7-EFDD-494C-864BE723FDAD}"/>
              </a:ext>
            </a:extLst>
          </p:cNvPr>
          <p:cNvSpPr txBox="1"/>
          <p:nvPr/>
        </p:nvSpPr>
        <p:spPr>
          <a:xfrm>
            <a:off x="7460065" y="5501983"/>
            <a:ext cx="1454498" cy="2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</a:t>
            </a:r>
            <a:r>
              <a:rPr lang="pt-BR" sz="900" dirty="0" err="1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Hully</a:t>
            </a:r>
            <a:r>
              <a:rPr lang="pt-BR" sz="9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Paiva/SMCS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6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214030"/>
            <a:ext cx="389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Base legal: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2876D8-BA35-F73E-4A1C-9A13CAC40EEB}"/>
              </a:ext>
            </a:extLst>
          </p:cNvPr>
          <p:cNvSpPr txBox="1">
            <a:spLocks/>
          </p:cNvSpPr>
          <p:nvPr/>
        </p:nvSpPr>
        <p:spPr>
          <a:xfrm>
            <a:off x="327991" y="1351390"/>
            <a:ext cx="11688520" cy="501934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Complementar Nº 141, de 13 de janeiro de 2012 em seu Capitulo IV, Seção III:</a:t>
            </a:r>
            <a:br>
              <a:rPr lang="pt-BR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36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 gestor do SUS em cada ente da Federação elaborará Relatório detalhado referente ao quadrimestre anterior, o qual conterá, no mínimo, as seguintes informações:</a:t>
            </a: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- montante e fonte dos recursos aplicados no período;</a:t>
            </a: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- auditorias realizadas ou em fase de execução no período e suas recomendações e determinações;</a:t>
            </a: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- oferta e produção de serviços públicos na rede assistencial própria, contratada e conveniada, cotejando esses dados com os indicadores de saúde da população em seu âmbito de atuação.</a:t>
            </a: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5º </a:t>
            </a:r>
            <a:r>
              <a:rPr lang="pt-BR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gestor do SUS apresentará, até o final dos meses de maio, setembro e fevereiro, em audiência pública na Casa Legislativa do respectivo ente da Federação, o Relatório de que trata o caput.</a:t>
            </a:r>
            <a:b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96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140215" y="470277"/>
            <a:ext cx="4692072" cy="617708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DF96E3-9FF6-F51F-04F6-1A277950282D}"/>
              </a:ext>
            </a:extLst>
          </p:cNvPr>
          <p:cNvSpPr txBox="1"/>
          <p:nvPr/>
        </p:nvSpPr>
        <p:spPr>
          <a:xfrm>
            <a:off x="926675" y="2319883"/>
            <a:ext cx="56240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latin typeface="roboto-regular"/>
                <a:ea typeface="Times New Roman" panose="02020603050405020304" pitchFamily="18" charset="0"/>
              </a:rPr>
              <a:t>Mutirão Curitiba Sem Mosquito</a:t>
            </a:r>
            <a:r>
              <a:rPr lang="pt-BR" sz="2800" dirty="0">
                <a:solidFill>
                  <a:schemeClr val="bg1"/>
                </a:solidFill>
                <a:effectLst/>
                <a:latin typeface="roboto-regular"/>
                <a:ea typeface="Times New Roman" panose="02020603050405020304" pitchFamily="18" charset="0"/>
              </a:rPr>
              <a:t>, </a:t>
            </a:r>
            <a:r>
              <a:rPr lang="pt-BR" sz="2600" b="1" dirty="0">
                <a:solidFill>
                  <a:schemeClr val="bg1"/>
                </a:solidFill>
                <a:effectLst/>
                <a:latin typeface="roboto-regular"/>
                <a:ea typeface="Times New Roman" panose="02020603050405020304" pitchFamily="18" charset="0"/>
              </a:rPr>
              <a:t>que faz a orientação da população para retirar lixos e entulhos a serem recolhidos e encaminhados para o descarte correto.</a:t>
            </a:r>
            <a:endParaRPr lang="pt-BR" sz="2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5F0BA4-79BD-5D36-0071-05DFCB5F5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24" y="2131535"/>
            <a:ext cx="2527240" cy="3369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6B98BE-11A6-A7AE-1381-1463839AE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76" y="4429919"/>
            <a:ext cx="2856657" cy="2016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C13D9E58-256C-8EFE-5C00-CB4BCC9C5085}"/>
              </a:ext>
            </a:extLst>
          </p:cNvPr>
          <p:cNvSpPr txBox="1"/>
          <p:nvPr/>
        </p:nvSpPr>
        <p:spPr>
          <a:xfrm>
            <a:off x="6822156" y="5251609"/>
            <a:ext cx="15901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spc="50" dirty="0">
                <a:solidFill>
                  <a:schemeClr val="bg1">
                    <a:lumMod val="85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Pedro Ribas/SMCS</a:t>
            </a:r>
            <a:endParaRPr lang="pt-BR" sz="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F7770BA-54E1-470A-5D87-6B5033E43547}"/>
              </a:ext>
            </a:extLst>
          </p:cNvPr>
          <p:cNvSpPr txBox="1"/>
          <p:nvPr/>
        </p:nvSpPr>
        <p:spPr>
          <a:xfrm>
            <a:off x="3942348" y="453654"/>
            <a:ext cx="3433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Destaques: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F856F8C-7025-3378-DCAE-07E87FCEB6B0}"/>
              </a:ext>
            </a:extLst>
          </p:cNvPr>
          <p:cNvSpPr txBox="1"/>
          <p:nvPr/>
        </p:nvSpPr>
        <p:spPr>
          <a:xfrm>
            <a:off x="9754916" y="6194707"/>
            <a:ext cx="61190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Divulgação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115429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258619" y="353019"/>
            <a:ext cx="4692072" cy="61770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BA36546-D8D7-52D2-F103-81FC86CFF790}"/>
              </a:ext>
            </a:extLst>
          </p:cNvPr>
          <p:cNvSpPr txBox="1"/>
          <p:nvPr/>
        </p:nvSpPr>
        <p:spPr>
          <a:xfrm>
            <a:off x="590341" y="1264660"/>
            <a:ext cx="6164662" cy="237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pt-BR" sz="2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Mobilização na Boca Maldita com ações de </a:t>
            </a:r>
            <a:r>
              <a:rPr lang="pt-BR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prevenção ao HIV/Aids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realização de testes rápidos e distribuição de material educativo;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3F2405-2A70-AB09-321E-2B767AF5ABBC}"/>
              </a:ext>
            </a:extLst>
          </p:cNvPr>
          <p:cNvSpPr txBox="1"/>
          <p:nvPr/>
        </p:nvSpPr>
        <p:spPr>
          <a:xfrm>
            <a:off x="4863649" y="127885"/>
            <a:ext cx="3433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Destaques:</a:t>
            </a:r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842A482-49C7-CE40-F6E4-1780D9CA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113" y="3912458"/>
            <a:ext cx="4142509" cy="2759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3F19E86-8DBB-26A1-4B1E-964E98391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738" y="2236882"/>
            <a:ext cx="3912997" cy="2607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D1FDFB9-BE30-FE39-2331-EBED7B3C3B1C}"/>
              </a:ext>
            </a:extLst>
          </p:cNvPr>
          <p:cNvSpPr txBox="1"/>
          <p:nvPr/>
        </p:nvSpPr>
        <p:spPr>
          <a:xfrm>
            <a:off x="6024914" y="6422386"/>
            <a:ext cx="26653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Divulgação</a:t>
            </a:r>
            <a:endParaRPr lang="pt-BR" sz="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DF536D-EEF6-84DE-AA4E-EA86E1CE27D4}"/>
              </a:ext>
            </a:extLst>
          </p:cNvPr>
          <p:cNvSpPr txBox="1"/>
          <p:nvPr/>
        </p:nvSpPr>
        <p:spPr>
          <a:xfrm>
            <a:off x="9475453" y="4624482"/>
            <a:ext cx="26653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spc="5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Divulgação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720996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68D494A-2B30-E9BE-99EE-255D0E6F231E}"/>
              </a:ext>
            </a:extLst>
          </p:cNvPr>
          <p:cNvSpPr txBox="1"/>
          <p:nvPr/>
        </p:nvSpPr>
        <p:spPr>
          <a:xfrm>
            <a:off x="2852928" y="532132"/>
            <a:ext cx="5833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Ampliação da estrutura física da Central Saúde Já Curitiba - 3350-9000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8BFA3A-8B85-CD37-EF8E-ADAB87A6C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 bwMode="auto">
          <a:xfrm>
            <a:off x="6596392" y="3062278"/>
            <a:ext cx="5126215" cy="3396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1FABFF03-7F6F-E613-7132-346C5DF16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44" y="2018371"/>
            <a:ext cx="5097365" cy="3396119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aixaDeTexto 16">
            <a:extLst>
              <a:ext uri="{FF2B5EF4-FFF2-40B4-BE49-F238E27FC236}">
                <a16:creationId xmlns:a16="http://schemas.microsoft.com/office/drawing/2014/main" id="{EC27F22B-BAD8-4EA6-8D4F-9785558EAE73}"/>
              </a:ext>
            </a:extLst>
          </p:cNvPr>
          <p:cNvSpPr txBox="1"/>
          <p:nvPr/>
        </p:nvSpPr>
        <p:spPr>
          <a:xfrm>
            <a:off x="3720368" y="5098462"/>
            <a:ext cx="16704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rgbClr val="FFFFFF"/>
                </a:solidFill>
                <a:effectLst/>
                <a:latin typeface="roboto-regular"/>
              </a:rPr>
              <a:t>Foto: Ricardo Marajó/SMCS</a:t>
            </a:r>
            <a:endParaRPr lang="pt-BR" sz="800" dirty="0"/>
          </a:p>
        </p:txBody>
      </p:sp>
      <p:sp>
        <p:nvSpPr>
          <p:cNvPr id="6" name="CaixaDeTexto 16">
            <a:extLst>
              <a:ext uri="{FF2B5EF4-FFF2-40B4-BE49-F238E27FC236}">
                <a16:creationId xmlns:a16="http://schemas.microsoft.com/office/drawing/2014/main" id="{0000C01A-21B0-D91A-3D74-A9DDB873E350}"/>
              </a:ext>
            </a:extLst>
          </p:cNvPr>
          <p:cNvSpPr txBox="1"/>
          <p:nvPr/>
        </p:nvSpPr>
        <p:spPr>
          <a:xfrm>
            <a:off x="7851575" y="6218146"/>
            <a:ext cx="16704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rgbClr val="FFFFFF"/>
                </a:solidFill>
                <a:effectLst/>
                <a:latin typeface="roboto-regular"/>
              </a:rPr>
              <a:t>Foto: </a:t>
            </a:r>
            <a:r>
              <a:rPr lang="pt-BR" sz="800" b="0" i="0" dirty="0" err="1">
                <a:solidFill>
                  <a:srgbClr val="FFFFFF"/>
                </a:solidFill>
                <a:effectLst/>
                <a:latin typeface="roboto-regular"/>
              </a:rPr>
              <a:t>BiaBattistella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481255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707D60B-9BD6-D53E-9090-78815CAF2CD5}"/>
              </a:ext>
            </a:extLst>
          </p:cNvPr>
          <p:cNvSpPr txBox="1"/>
          <p:nvPr/>
        </p:nvSpPr>
        <p:spPr>
          <a:xfrm>
            <a:off x="1088687" y="476032"/>
            <a:ext cx="742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Reformas das Clínicas Odontológicas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9A02A-50A0-370D-E81F-C7E132E89F92}"/>
              </a:ext>
            </a:extLst>
          </p:cNvPr>
          <p:cNvSpPr txBox="1"/>
          <p:nvPr/>
        </p:nvSpPr>
        <p:spPr>
          <a:xfrm>
            <a:off x="228913" y="1214438"/>
            <a:ext cx="33668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Setembro </a:t>
            </a:r>
          </a:p>
          <a:p>
            <a:pPr marL="457200" indent="-457200">
              <a:buFont typeface="+mj-lt"/>
              <a:buAutoNum type="arabicPeriod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Esmeralda </a:t>
            </a:r>
          </a:p>
          <a:p>
            <a:pPr marL="457200" indent="-457200">
              <a:buFont typeface="+mj-lt"/>
              <a:buAutoNum type="arabicPeriod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Moradias Belém </a:t>
            </a:r>
          </a:p>
          <a:p>
            <a:pPr marL="457200" indent="-457200">
              <a:buFont typeface="+mj-lt"/>
              <a:buAutoNum type="arabicPeriod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Abranches</a:t>
            </a:r>
          </a:p>
          <a:p>
            <a:pPr marL="457200" indent="-457200">
              <a:buFont typeface="+mj-lt"/>
              <a:buAutoNum type="arabicPeriod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Butiatuvinha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968145-A959-2ED9-4236-6283D1657D05}"/>
              </a:ext>
            </a:extLst>
          </p:cNvPr>
          <p:cNvSpPr txBox="1"/>
          <p:nvPr/>
        </p:nvSpPr>
        <p:spPr>
          <a:xfrm>
            <a:off x="3567177" y="1543229"/>
            <a:ext cx="31897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Outubro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Coqueiros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Sabará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Santa Amélia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Palmeiras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Érico Veríssimo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D0338-7E48-7FC9-A73B-BB890948667B}"/>
              </a:ext>
            </a:extLst>
          </p:cNvPr>
          <p:cNvSpPr txBox="1"/>
          <p:nvPr/>
        </p:nvSpPr>
        <p:spPr>
          <a:xfrm>
            <a:off x="456229" y="4072659"/>
            <a:ext cx="29403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Novembro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Taruma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Fanny Lindoia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Barreirinha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Santa Rita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4337B-6A60-4FF9-55E1-85BAFC8B69BA}"/>
              </a:ext>
            </a:extLst>
          </p:cNvPr>
          <p:cNvSpPr txBox="1"/>
          <p:nvPr/>
        </p:nvSpPr>
        <p:spPr>
          <a:xfrm>
            <a:off x="3212726" y="5280012"/>
            <a:ext cx="6099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Dezembro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Santa Candida</a:t>
            </a:r>
          </a:p>
        </p:txBody>
      </p:sp>
      <p:pic>
        <p:nvPicPr>
          <p:cNvPr id="13" name="Imagem 14">
            <a:extLst>
              <a:ext uri="{FF2B5EF4-FFF2-40B4-BE49-F238E27FC236}">
                <a16:creationId xmlns:a16="http://schemas.microsoft.com/office/drawing/2014/main" id="{CC01A0AA-4FF5-9F0F-7A6E-3BB1F5209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r="94"/>
          <a:stretch/>
        </p:blipFill>
        <p:spPr>
          <a:xfrm>
            <a:off x="6609303" y="2679835"/>
            <a:ext cx="5375325" cy="3581310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aixaDeTexto 26">
            <a:extLst>
              <a:ext uri="{FF2B5EF4-FFF2-40B4-BE49-F238E27FC236}">
                <a16:creationId xmlns:a16="http://schemas.microsoft.com/office/drawing/2014/main" id="{021FD54D-C4CA-5E4F-8CF4-CD22459019BA}"/>
              </a:ext>
            </a:extLst>
          </p:cNvPr>
          <p:cNvSpPr txBox="1"/>
          <p:nvPr/>
        </p:nvSpPr>
        <p:spPr>
          <a:xfrm>
            <a:off x="7376463" y="5985732"/>
            <a:ext cx="2278189" cy="23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" b="0" i="0" dirty="0" err="1">
                <a:solidFill>
                  <a:srgbClr val="FFFFFF"/>
                </a:solidFill>
                <a:effectLst/>
                <a:latin typeface="roboto-regular"/>
              </a:rPr>
              <a:t>Foto</a:t>
            </a:r>
            <a:r>
              <a:rPr lang="en-US" sz="900" b="0" i="0" dirty="0">
                <a:solidFill>
                  <a:srgbClr val="FFFFFF"/>
                </a:solidFill>
                <a:effectLst/>
                <a:latin typeface="roboto-regular"/>
              </a:rPr>
              <a:t>: José Fernando Ogura/SMCS.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38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707D60B-9BD6-D53E-9090-78815CAF2CD5}"/>
              </a:ext>
            </a:extLst>
          </p:cNvPr>
          <p:cNvSpPr txBox="1"/>
          <p:nvPr/>
        </p:nvSpPr>
        <p:spPr>
          <a:xfrm>
            <a:off x="5930435" y="3255962"/>
            <a:ext cx="4377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Premiações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51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258619" y="353019"/>
            <a:ext cx="4692072" cy="61770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38D3A2E-66EA-FE59-C92B-B2E5EA0D3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5" y="375728"/>
            <a:ext cx="6771535" cy="4054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15799B6-319C-B8F1-D3BF-D7FC23E98E45}"/>
              </a:ext>
            </a:extLst>
          </p:cNvPr>
          <p:cNvSpPr txBox="1"/>
          <p:nvPr/>
        </p:nvSpPr>
        <p:spPr>
          <a:xfrm>
            <a:off x="618662" y="4903499"/>
            <a:ext cx="10975240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6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Curitiba é reconhecida pela: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redução da sífilis congênita – “Selo Prata”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 err="1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recertificada</a:t>
            </a:r>
            <a:r>
              <a:rPr lang="pt-BR" sz="2400" b="1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pela eliminação da transmissão vertical do HIV pela 3ª vez</a:t>
            </a:r>
            <a:r>
              <a:rPr lang="pt-BR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29120B-8BFC-620C-24E5-F0D1C8FC90FD}"/>
              </a:ext>
            </a:extLst>
          </p:cNvPr>
          <p:cNvSpPr txBox="1"/>
          <p:nvPr/>
        </p:nvSpPr>
        <p:spPr>
          <a:xfrm>
            <a:off x="5918917" y="4214475"/>
            <a:ext cx="1768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FFFFFF"/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Divulgação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679647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3"/>
            <a:ext cx="12193433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0985F0-99BB-42E1-903A-65707034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3" t="42655" r="22393" b="16365"/>
          <a:stretch/>
        </p:blipFill>
        <p:spPr>
          <a:xfrm>
            <a:off x="165720" y="421418"/>
            <a:ext cx="4692072" cy="61770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FA83820-B4E2-0C5F-BCC7-EC9E89266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91" y="377598"/>
            <a:ext cx="3759200" cy="2523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4FBFF5E-505E-1598-7D13-D1A3D54CFE9F}"/>
              </a:ext>
            </a:extLst>
          </p:cNvPr>
          <p:cNvSpPr txBox="1"/>
          <p:nvPr/>
        </p:nvSpPr>
        <p:spPr>
          <a:xfrm>
            <a:off x="2133600" y="4355430"/>
            <a:ext cx="947189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i="0" dirty="0">
                <a:solidFill>
                  <a:schemeClr val="bg1"/>
                </a:solidFill>
                <a:effectLst/>
                <a:latin typeface="roboto-regular"/>
              </a:rPr>
              <a:t>O</a:t>
            </a:r>
            <a:r>
              <a:rPr lang="pt-BR" sz="3200" b="1" i="0" dirty="0">
                <a:solidFill>
                  <a:schemeClr val="bg1"/>
                </a:solidFill>
                <a:effectLst/>
                <a:latin typeface="roboto-regular"/>
              </a:rPr>
              <a:t> programa Saúde em Casa </a:t>
            </a:r>
            <a:r>
              <a:rPr lang="pt-BR" sz="2800" i="0" dirty="0">
                <a:solidFill>
                  <a:schemeClr val="bg1"/>
                </a:solidFill>
                <a:effectLst/>
                <a:latin typeface="roboto-regular"/>
              </a:rPr>
              <a:t>é um dos 11 finalistas da 1ª edição do Prêmio de Boas Práticas em Atenção Domiciliar. A premiação </a:t>
            </a:r>
            <a:r>
              <a:rPr lang="pt-BR" sz="2800" dirty="0">
                <a:solidFill>
                  <a:schemeClr val="bg1"/>
                </a:solidFill>
                <a:latin typeface="roboto-regular"/>
              </a:rPr>
              <a:t>ocorreu em </a:t>
            </a:r>
            <a:r>
              <a:rPr lang="pt-BR" sz="2800" i="0" dirty="0">
                <a:solidFill>
                  <a:schemeClr val="bg1"/>
                </a:solidFill>
                <a:effectLst/>
                <a:latin typeface="roboto-regular"/>
              </a:rPr>
              <a:t>16 de dezembro em Brasília (DF).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C87631-D6C3-63F9-3A15-4C8795551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189" y="1193800"/>
            <a:ext cx="3933794" cy="2316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22B14B-68F1-5C3B-E334-9777C1F78722}"/>
              </a:ext>
            </a:extLst>
          </p:cNvPr>
          <p:cNvSpPr txBox="1"/>
          <p:nvPr/>
        </p:nvSpPr>
        <p:spPr>
          <a:xfrm>
            <a:off x="3015673" y="2686138"/>
            <a:ext cx="10215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rgbClr val="FFFFFF"/>
                </a:solidFill>
                <a:effectLst/>
                <a:latin typeface="roboto-regular"/>
              </a:rPr>
              <a:t>Foto: Divulgação</a:t>
            </a:r>
            <a:endParaRPr lang="pt-BR" sz="8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B15B17-A952-5233-91B6-640E7DCF7BEC}"/>
              </a:ext>
            </a:extLst>
          </p:cNvPr>
          <p:cNvSpPr txBox="1"/>
          <p:nvPr/>
        </p:nvSpPr>
        <p:spPr>
          <a:xfrm>
            <a:off x="6985694" y="3266665"/>
            <a:ext cx="10215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rgbClr val="FFFFFF"/>
                </a:solidFill>
                <a:effectLst/>
                <a:latin typeface="roboto-regular"/>
              </a:rPr>
              <a:t>Foto: Divulgação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694596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B48DB-4C99-917E-C28C-0F0213F1E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5C2ED-48EE-0473-1BD2-A04636CBF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67A5-CA23-421C-ACF1-C9E834ED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DD2AAB7-9EB9-BB42-2635-DF301F2FEB8A}"/>
              </a:ext>
            </a:extLst>
          </p:cNvPr>
          <p:cNvSpPr txBox="1"/>
          <p:nvPr/>
        </p:nvSpPr>
        <p:spPr>
          <a:xfrm>
            <a:off x="4446164" y="5135271"/>
            <a:ext cx="68873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Obrigada!</a:t>
            </a:r>
          </a:p>
          <a:p>
            <a:pPr lvl="0"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Beatriz Battistella Nadas</a:t>
            </a:r>
          </a:p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Secretária Municipal da Saúde de Curitiba</a:t>
            </a:r>
          </a:p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e-mail: sms@sms.curitiba.pr.gov.br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D98B97B-C0A5-86E1-FDE8-35A41B29A3A6}"/>
              </a:ext>
            </a:extLst>
          </p:cNvPr>
          <p:cNvSpPr txBox="1">
            <a:spLocks/>
          </p:cNvSpPr>
          <p:nvPr/>
        </p:nvSpPr>
        <p:spPr>
          <a:xfrm>
            <a:off x="6547773" y="2765815"/>
            <a:ext cx="38100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Saúde Curitiba! </a:t>
            </a:r>
          </a:p>
        </p:txBody>
      </p:sp>
      <p:pic>
        <p:nvPicPr>
          <p:cNvPr id="7" name="Picture 2" descr="A picture containing grass, outdoor, sky, park&#10;&#10;Description automatically generated">
            <a:extLst>
              <a:ext uri="{FF2B5EF4-FFF2-40B4-BE49-F238E27FC236}">
                <a16:creationId xmlns:a16="http://schemas.microsoft.com/office/drawing/2014/main" id="{5C199287-2BF8-0DA3-DE2B-743A19BBE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2" y="447095"/>
            <a:ext cx="6164012" cy="416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854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334103"/>
            <a:ext cx="389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Sumário: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A463141-A3DE-5A0D-8BE8-3A9EDD5159F0}"/>
              </a:ext>
            </a:extLst>
          </p:cNvPr>
          <p:cNvSpPr txBox="1">
            <a:spLocks/>
          </p:cNvSpPr>
          <p:nvPr/>
        </p:nvSpPr>
        <p:spPr>
          <a:xfrm>
            <a:off x="584290" y="1377307"/>
            <a:ext cx="9528464" cy="493236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400" dirty="0">
                <a:latin typeface="+mn-lt"/>
                <a:cs typeface="Arial" panose="020B0604020202020204" pitchFamily="34" charset="0"/>
              </a:rPr>
              <a:t>. Rede física de serviços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2. Recursos Humanos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3. Produção de Ações e Serviços de Saúde 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   - Atenção Primária à Saúde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   - Urgência e Emergência e 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   - Atenção Especializada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4. Indicadores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5. Auditorias </a:t>
            </a:r>
            <a:br>
              <a:rPr lang="pt-BR" sz="2400" dirty="0">
                <a:latin typeface="+mn-lt"/>
                <a:cs typeface="Arial" panose="020B0604020202020204" pitchFamily="34" charset="0"/>
              </a:rPr>
            </a:br>
            <a:r>
              <a:rPr lang="pt-BR" sz="2400" dirty="0">
                <a:latin typeface="+mn-lt"/>
                <a:cs typeface="Arial" panose="020B0604020202020204" pitchFamily="34" charset="0"/>
              </a:rPr>
              <a:t>6. Destaques</a:t>
            </a:r>
            <a:endParaRPr lang="pt-BR" sz="36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2" descr="Atendimento a população pelo aplicativo Saude Ja na Unidade de Saude Ouvidor Pardinho - Curitiba, 05/04/2018 - Foto: Daniel Castellano / SMCS">
            <a:extLst>
              <a:ext uri="{FF2B5EF4-FFF2-40B4-BE49-F238E27FC236}">
                <a16:creationId xmlns:a16="http://schemas.microsoft.com/office/drawing/2014/main" id="{A818C410-2C62-C37A-8AAD-23B76E78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83" y="2895581"/>
            <a:ext cx="3794653" cy="2877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63DFBF1-A920-00BE-B9BC-D662CFCEA029}"/>
              </a:ext>
            </a:extLst>
          </p:cNvPr>
          <p:cNvSpPr/>
          <p:nvPr/>
        </p:nvSpPr>
        <p:spPr>
          <a:xfrm>
            <a:off x="7848753" y="5526505"/>
            <a:ext cx="16995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Foto: Daniel </a:t>
            </a:r>
            <a:r>
              <a:rPr lang="pt-BR" sz="1000" spc="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Castellano</a:t>
            </a:r>
            <a:r>
              <a:rPr lang="pt-BR" sz="10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4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782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350984" y="297157"/>
            <a:ext cx="9291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 física de serviços do SUS</a:t>
            </a:r>
            <a:endParaRPr lang="pt-BR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BC8DCA-5D45-3360-115D-9E285B829813}"/>
              </a:ext>
            </a:extLst>
          </p:cNvPr>
          <p:cNvSpPr txBox="1"/>
          <p:nvPr/>
        </p:nvSpPr>
        <p:spPr>
          <a:xfrm>
            <a:off x="350984" y="1367114"/>
            <a:ext cx="6500498" cy="41857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19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BR" sz="1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Distritos Sanitários</a:t>
            </a:r>
          </a:p>
          <a:p>
            <a:endParaRPr lang="pt-BR" sz="19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Unidades Básicas de Saúde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Unidades de Pronto Atendimento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Centros de Atenção Psicossocial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Unidades Especializadas/ Especialidades Médicas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Centros de Especialidades Odontológicas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Hospitais (HMIZA e CMCBN)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hospitais da rede complementar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Complexo Regulador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Laboratório de Análises Clínicas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Central de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 Vacinas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Centro de Zoonoses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Unidade de Estabilização Psiquiátrica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A182E1-A3DD-6ED6-740A-932BC8D6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40" t="22329" r="28939" b="23771"/>
          <a:stretch/>
        </p:blipFill>
        <p:spPr>
          <a:xfrm>
            <a:off x="7266267" y="1117601"/>
            <a:ext cx="4574749" cy="55064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94EEABC-DC94-A10B-9902-D370ABE2BCC5}"/>
              </a:ext>
            </a:extLst>
          </p:cNvPr>
          <p:cNvSpPr/>
          <p:nvPr/>
        </p:nvSpPr>
        <p:spPr>
          <a:xfrm>
            <a:off x="8140970" y="6354777"/>
            <a:ext cx="16680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Fonte: IPPUC, 2022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626EF92-ECA4-A9CD-02FB-CD3449EFA325}"/>
              </a:ext>
            </a:extLst>
          </p:cNvPr>
          <p:cNvSpPr txBox="1"/>
          <p:nvPr/>
        </p:nvSpPr>
        <p:spPr>
          <a:xfrm>
            <a:off x="1976581" y="6254750"/>
            <a:ext cx="4765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serviços da rede SUS Curitiba 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</p:spTree>
    <p:extLst>
      <p:ext uri="{BB962C8B-B14F-4D97-AF65-F5344CB8AC3E}">
        <p14:creationId xmlns:p14="http://schemas.microsoft.com/office/powerpoint/2010/main" val="152257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" y="-29189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2" y="214030"/>
            <a:ext cx="8552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Recursos Humanos</a:t>
            </a:r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8FF5D8-7461-5191-097F-2D9562B82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33" y="4585053"/>
            <a:ext cx="3334799" cy="209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3616021-853F-4124-05B7-46D60086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62" y="1636405"/>
            <a:ext cx="2940157" cy="2053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57E4D8C-71E7-7682-B98E-83F17A12CD6E}"/>
              </a:ext>
            </a:extLst>
          </p:cNvPr>
          <p:cNvSpPr/>
          <p:nvPr/>
        </p:nvSpPr>
        <p:spPr>
          <a:xfrm>
            <a:off x="3563352" y="1547657"/>
            <a:ext cx="5065295" cy="28169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9.974 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profissionais na SMS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622  admissões </a:t>
            </a:r>
            <a:endParaRPr lang="pt-BR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r>
              <a:rPr lang="pt-BR" sz="1400" b="1" dirty="0">
                <a:solidFill>
                  <a:schemeClr val="tx1"/>
                </a:solidFill>
                <a:cs typeface="Arial" panose="020B0604020202020204" pitchFamily="34" charset="0"/>
              </a:rPr>
              <a:t>PSS não emergencial 401 (301 Téc. Enf. + 100 Enf.)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25.966 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Trabalhadores da 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Contratada</a:t>
            </a:r>
          </a:p>
          <a:p>
            <a:pPr algn="ctr">
              <a:lnSpc>
                <a:spcPct val="150000"/>
              </a:lnSpc>
            </a:pPr>
            <a:endParaRPr lang="pt-BR" sz="1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2128CA-4ADF-97D1-C1FF-7693A44DC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5645" y="4557343"/>
            <a:ext cx="3334797" cy="2143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803DFA8-5B54-ACF7-1080-B3E6F7EB8599}"/>
              </a:ext>
            </a:extLst>
          </p:cNvPr>
          <p:cNvSpPr/>
          <p:nvPr/>
        </p:nvSpPr>
        <p:spPr>
          <a:xfrm>
            <a:off x="10339538" y="3402634"/>
            <a:ext cx="16337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>
                <a:solidFill>
                  <a:srgbClr val="999999"/>
                </a:solidFill>
                <a:latin typeface="roboto-regular"/>
              </a:rPr>
              <a:t>Foto: Cesar </a:t>
            </a:r>
            <a:r>
              <a:rPr lang="pt-BR" sz="900" dirty="0" err="1">
                <a:solidFill>
                  <a:srgbClr val="999999"/>
                </a:solidFill>
                <a:latin typeface="roboto-regular"/>
              </a:rPr>
              <a:t>Brustolin</a:t>
            </a:r>
            <a:r>
              <a:rPr lang="pt-BR" sz="900" dirty="0">
                <a:solidFill>
                  <a:srgbClr val="999999"/>
                </a:solidFill>
                <a:latin typeface="roboto-regular"/>
              </a:rPr>
              <a:t>/SMCS</a:t>
            </a:r>
            <a:endParaRPr lang="pt-BR" sz="900" dirty="0">
              <a:latin typeface="roboto-regular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C32DBC1-AFF8-33EC-B41E-2EB4FFD8AB9C}"/>
              </a:ext>
            </a:extLst>
          </p:cNvPr>
          <p:cNvSpPr/>
          <p:nvPr/>
        </p:nvSpPr>
        <p:spPr>
          <a:xfrm>
            <a:off x="8514698" y="6425737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>
                <a:solidFill>
                  <a:srgbClr val="999999"/>
                </a:solidFill>
                <a:latin typeface="roboto-regular"/>
              </a:rPr>
              <a:t>Foto: </a:t>
            </a:r>
            <a:r>
              <a:rPr lang="pt-BR" sz="900" spc="50" dirty="0" err="1">
                <a:solidFill>
                  <a:schemeClr val="bg2">
                    <a:lumMod val="75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Jenifer</a:t>
            </a:r>
            <a:r>
              <a:rPr lang="pt-BR" sz="900" spc="50" dirty="0">
                <a:solidFill>
                  <a:schemeClr val="bg2">
                    <a:lumMod val="75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 Ferreira/</a:t>
            </a:r>
            <a:r>
              <a:rPr lang="pt-BR" sz="900" spc="50" dirty="0" err="1">
                <a:solidFill>
                  <a:schemeClr val="bg2">
                    <a:lumMod val="75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Times New Roman" panose="02020603050405020304" pitchFamily="18" charset="0"/>
              </a:rPr>
              <a:t>Feas</a:t>
            </a:r>
            <a:endParaRPr lang="pt-BR" sz="900" dirty="0">
              <a:solidFill>
                <a:schemeClr val="bg2">
                  <a:lumMod val="75000"/>
                </a:schemeClr>
              </a:solidFill>
              <a:latin typeface="roboto-regular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EA3D375-2AF1-0499-402F-8E39204DAF72}"/>
              </a:ext>
            </a:extLst>
          </p:cNvPr>
          <p:cNvSpPr txBox="1"/>
          <p:nvPr/>
        </p:nvSpPr>
        <p:spPr>
          <a:xfrm>
            <a:off x="2584890" y="6400305"/>
            <a:ext cx="21289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999999"/>
                </a:solidFill>
                <a:latin typeface="roboto-regular"/>
              </a:rPr>
              <a:t>Foto: Daniel </a:t>
            </a:r>
            <a:r>
              <a:rPr lang="pt-BR" sz="900" dirty="0" err="1">
                <a:solidFill>
                  <a:srgbClr val="999999"/>
                </a:solidFill>
                <a:latin typeface="roboto-regular"/>
              </a:rPr>
              <a:t>Castellano</a:t>
            </a:r>
            <a:r>
              <a:rPr lang="pt-BR" sz="900" dirty="0">
                <a:solidFill>
                  <a:srgbClr val="999999"/>
                </a:solidFill>
                <a:latin typeface="roboto-regular"/>
              </a:rPr>
              <a:t>/SMCS</a:t>
            </a:r>
            <a:endParaRPr lang="pt-BR" sz="900" dirty="0">
              <a:latin typeface="roboto-regular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4853D9C-F51F-D4A1-027D-7343C8159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02" y="1547657"/>
            <a:ext cx="2912035" cy="1940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A5917DD-2A9F-1259-648E-175486EC91AB}"/>
              </a:ext>
            </a:extLst>
          </p:cNvPr>
          <p:cNvSpPr txBox="1"/>
          <p:nvPr/>
        </p:nvSpPr>
        <p:spPr>
          <a:xfrm>
            <a:off x="1632374" y="3312696"/>
            <a:ext cx="16704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rgbClr val="FFFFFF"/>
                </a:solidFill>
                <a:effectLst/>
                <a:latin typeface="roboto-regular"/>
              </a:rPr>
              <a:t>Foto: Ricardo Marajó/SMCS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29371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214030"/>
            <a:ext cx="9642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Ações e Serviços de Saúde</a:t>
            </a:r>
            <a:b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Atenção Primária à Saúde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E370B5-BBC9-1436-4660-9422454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" y="1858050"/>
            <a:ext cx="27687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28DDAB-95FE-22A3-311F-029DF22D6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8" y="4447046"/>
            <a:ext cx="27687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5A1B1C8-BFCA-158F-2C75-1470179FB3BE}"/>
              </a:ext>
            </a:extLst>
          </p:cNvPr>
          <p:cNvSpPr/>
          <p:nvPr/>
        </p:nvSpPr>
        <p:spPr>
          <a:xfrm>
            <a:off x="333929" y="6308068"/>
            <a:ext cx="552192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Arial" panose="020B0604020202020204" pitchFamily="34" charset="0"/>
              </a:rPr>
              <a:t>Fonte: :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Sistema de Informações Ambulatoriais de SUS (SIA/SUS).</a:t>
            </a:r>
          </a:p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* dados preliminares, disponíveis até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dezembro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 de 2022. Data da consulta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/01/2023 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**Por grupo de procedimento: </a:t>
            </a:r>
            <a:r>
              <a:rPr lang="pt-BR" sz="900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http://sigtap.datasus.gov.br/tabela-unificada/app/sec/inicio.jsp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800"/>
              </a:spcAft>
            </a:pPr>
            <a:endParaRPr lang="pt-BR" sz="800" dirty="0">
              <a:effectLst/>
              <a:latin typeface="roboto-regular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98FF4C0-6C9C-B7D6-99C3-E60F57171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976604"/>
              </p:ext>
            </p:extLst>
          </p:nvPr>
        </p:nvGraphicFramePr>
        <p:xfrm>
          <a:off x="3299120" y="1352269"/>
          <a:ext cx="8836361" cy="537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7405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41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06402" y="130703"/>
            <a:ext cx="9596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Ações e Serviços de Saúde</a:t>
            </a:r>
            <a:b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Urgência e Emergência</a:t>
            </a:r>
            <a:endParaRPr lang="pt-BR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39DDCEE-6496-6E85-21A1-BD9A6E35D0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13582"/>
              </p:ext>
            </p:extLst>
          </p:nvPr>
        </p:nvGraphicFramePr>
        <p:xfrm>
          <a:off x="249381" y="1448026"/>
          <a:ext cx="5623527" cy="500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9ED5BB3-A00D-2269-DFC2-2CDD610EA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916967"/>
              </p:ext>
            </p:extLst>
          </p:nvPr>
        </p:nvGraphicFramePr>
        <p:xfrm>
          <a:off x="6319093" y="1448027"/>
          <a:ext cx="5623526" cy="500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690A1448-6242-B79C-BFD9-4CC2BBAA1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57" y="2831847"/>
            <a:ext cx="2321701" cy="1546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B4E4A18-ED1C-D9FF-B20C-CA1FA0572B7F}"/>
              </a:ext>
            </a:extLst>
          </p:cNvPr>
          <p:cNvSpPr/>
          <p:nvPr/>
        </p:nvSpPr>
        <p:spPr>
          <a:xfrm>
            <a:off x="166128" y="6457472"/>
            <a:ext cx="5521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Arial" panose="020B0604020202020204" pitchFamily="34" charset="0"/>
              </a:rPr>
              <a:t>Fonte: :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Sistema de Informações Ambulatoriais de SUS (SIA/SUS).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dados preliminares, disponíveis até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novembro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de 2022. Data da consulta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-regular"/>
                <a:ea typeface="Calibri" panose="020F0502020204030204" pitchFamily="34" charset="0"/>
                <a:cs typeface="Calibri" panose="020F0502020204030204" pitchFamily="34" charset="0"/>
              </a:rPr>
              <a:t>/01/2023 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5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2AFF7F-AF8A-F7B8-C23C-D981C2B7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DD45-6293-173A-EB38-4896D6CCB56D}"/>
              </a:ext>
            </a:extLst>
          </p:cNvPr>
          <p:cNvSpPr txBox="1"/>
          <p:nvPr/>
        </p:nvSpPr>
        <p:spPr>
          <a:xfrm>
            <a:off x="480293" y="214030"/>
            <a:ext cx="9494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Ações e Serviços de Saúde</a:t>
            </a:r>
            <a:br>
              <a:rPr lang="pt-BR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Atenção Especializada</a:t>
            </a:r>
            <a:endParaRPr lang="pt-BR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2DF7861-5519-07E9-6661-036F1397EF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274206"/>
              </p:ext>
            </p:extLst>
          </p:nvPr>
        </p:nvGraphicFramePr>
        <p:xfrm>
          <a:off x="214366" y="1343064"/>
          <a:ext cx="5881634" cy="500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5565DDB-BB92-4134-2792-BA70C1BA1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269215"/>
              </p:ext>
            </p:extLst>
          </p:nvPr>
        </p:nvGraphicFramePr>
        <p:xfrm>
          <a:off x="6354617" y="1351390"/>
          <a:ext cx="5623017" cy="4984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A38B909B-DF9F-4DEF-56BD-78E91D600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45" y="2431621"/>
            <a:ext cx="2682910" cy="1775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808875F-4FB8-48F7-9288-938461E4BF89}"/>
              </a:ext>
            </a:extLst>
          </p:cNvPr>
          <p:cNvSpPr/>
          <p:nvPr/>
        </p:nvSpPr>
        <p:spPr>
          <a:xfrm>
            <a:off x="300425" y="6437745"/>
            <a:ext cx="5753768" cy="380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Arial" panose="020B0604020202020204" pitchFamily="34" charset="0"/>
              </a:rPr>
              <a:t>Fonte: DATASUS/TABWIN / 2022 - RDQA referente aos meses de janeiro a novembro/ CCAA/DATASUS </a:t>
            </a:r>
          </a:p>
          <a:p>
            <a:pPr algn="just">
              <a:lnSpc>
                <a:spcPct val="107000"/>
              </a:lnSpc>
            </a:pP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ea typeface="Calibri" panose="020F0502020204030204" pitchFamily="34" charset="0"/>
                <a:cs typeface="Arial" panose="020B0604020202020204" pitchFamily="34" charset="0"/>
              </a:rPr>
              <a:t>*dados preliminares atualizados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-regular"/>
                <a:cs typeface="Arial" panose="020B0604020202020204" pitchFamily="34" charset="0"/>
              </a:rPr>
              <a:t>em 01/02/2023</a:t>
            </a:r>
            <a:r>
              <a:rPr lang="pt-BR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884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57998</TotalTime>
  <Words>1952</Words>
  <Application>Microsoft Office PowerPoint</Application>
  <PresentationFormat>Widescreen</PresentationFormat>
  <Paragraphs>264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Arial</vt:lpstr>
      <vt:lpstr>Arial</vt:lpstr>
      <vt:lpstr>Calibri</vt:lpstr>
      <vt:lpstr>Calibri Light</vt:lpstr>
      <vt:lpstr>PT Sans</vt:lpstr>
      <vt:lpstr>roboto-regular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Sônia Regina de Brito Rustick</dc:creator>
  <cp:lastModifiedBy>Beatriz Battistella Nadas</cp:lastModifiedBy>
  <cp:revision>697</cp:revision>
  <cp:lastPrinted>2021-09-27T20:25:58Z</cp:lastPrinted>
  <dcterms:created xsi:type="dcterms:W3CDTF">2019-09-16T11:59:38Z</dcterms:created>
  <dcterms:modified xsi:type="dcterms:W3CDTF">2023-02-27T11:03:25Z</dcterms:modified>
</cp:coreProperties>
</file>